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4630400" cy="8229600"/>
  <p:notesSz cx="8229600" cy="14630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4" d="100"/>
          <a:sy n="44" d="100"/>
        </p:scale>
        <p:origin x="82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522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3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3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3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40.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41.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43.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44.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8" Type="http://schemas.openxmlformats.org/officeDocument/2006/relationships/hyperlink" Target="https://docs.mcp.tech" TargetMode="External"/><Relationship Id="rId3" Type="http://schemas.openxmlformats.org/officeDocument/2006/relationships/image" Target="../media/image125.png"/><Relationship Id="rId7"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45.xml"/><Relationship Id="rId6" Type="http://schemas.openxmlformats.org/officeDocument/2006/relationships/hyperlink" Target="https://github.com/mcp-protocol" TargetMode="External"/><Relationship Id="rId5" Type="http://schemas.openxmlformats.org/officeDocument/2006/relationships/image" Target="../media/image126.png"/><Relationship Id="rId4" Type="http://schemas.openxmlformats.org/officeDocument/2006/relationships/hyperlink" Target="mailto:wolfgang.meyerle@mcp.tech"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3238"/>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MCP Model Context Protocol</a:t>
            </a:r>
            <a:endParaRPr lang="en-US" sz="6150" dirty="0"/>
          </a:p>
        </p:txBody>
      </p:sp>
      <p:sp>
        <p:nvSpPr>
          <p:cNvPr id="4" name="Text 1"/>
          <p:cNvSpPr/>
          <p:nvPr/>
        </p:nvSpPr>
        <p:spPr>
          <a:xfrm>
            <a:off x="793790" y="4389834"/>
            <a:ext cx="6978134"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Eine umfassende technische Präsentation</a:t>
            </a:r>
            <a:endParaRPr lang="en-US" sz="2650" dirty="0"/>
          </a:p>
        </p:txBody>
      </p:sp>
      <p:sp>
        <p:nvSpPr>
          <p:cNvPr id="5" name="Text 2"/>
          <p:cNvSpPr/>
          <p:nvPr/>
        </p:nvSpPr>
        <p:spPr>
          <a:xfrm>
            <a:off x="793790" y="515528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a:t>
            </a:r>
            <a:endParaRPr lang="en-US" sz="1750" dirty="0"/>
          </a:p>
        </p:txBody>
      </p:sp>
      <p:sp>
        <p:nvSpPr>
          <p:cNvPr id="6" name="Text 3"/>
          <p:cNvSpPr/>
          <p:nvPr/>
        </p:nvSpPr>
        <p:spPr>
          <a:xfrm>
            <a:off x="793790" y="577334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Oktober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46748"/>
            <a:ext cx="10781467"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Der Transport Layer: Brücke zur Außenwelt</a:t>
            </a:r>
            <a:endParaRPr lang="en-US" sz="4000" dirty="0"/>
          </a:p>
        </p:txBody>
      </p:sp>
      <p:sp>
        <p:nvSpPr>
          <p:cNvPr id="3" name="Text 1"/>
          <p:cNvSpPr/>
          <p:nvPr/>
        </p:nvSpPr>
        <p:spPr>
          <a:xfrm>
            <a:off x="793790" y="1692950"/>
            <a:ext cx="13042821"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Transport Layer des Model Context Protocols (MCP) definiert die physischen oder virtuellen Kanäle, über die KI-Anwendungen und externe Systeme miteinander kommunizieren. Er abstrahiert die Komplexität der Netzwerk- und Prozesskommunikation und bietet standardisierte Wege für den Datenaustausch, je nach Anwendungsfall und Umgebung.</a:t>
            </a:r>
            <a:endParaRPr lang="en-US" sz="1600" dirty="0"/>
          </a:p>
        </p:txBody>
      </p:sp>
      <p:sp>
        <p:nvSpPr>
          <p:cNvPr id="4" name="Shape 2"/>
          <p:cNvSpPr/>
          <p:nvPr/>
        </p:nvSpPr>
        <p:spPr>
          <a:xfrm>
            <a:off x="793790" y="2902625"/>
            <a:ext cx="13042821" cy="3797141"/>
          </a:xfrm>
          <a:prstGeom prst="roundRect">
            <a:avLst>
              <a:gd name="adj" fmla="val 2258"/>
            </a:avLst>
          </a:prstGeom>
          <a:solidFill>
            <a:srgbClr val="DADBF1"/>
          </a:solidFill>
          <a:ln w="7620">
            <a:solidFill>
              <a:srgbClr val="C0C1D7"/>
            </a:solidFill>
            <a:prstDash val="solid"/>
          </a:ln>
        </p:spPr>
      </p:sp>
      <p:sp>
        <p:nvSpPr>
          <p:cNvPr id="5" name="Shape 3"/>
          <p:cNvSpPr/>
          <p:nvPr/>
        </p:nvSpPr>
        <p:spPr>
          <a:xfrm>
            <a:off x="801410" y="2910245"/>
            <a:ext cx="4342448" cy="3781901"/>
          </a:xfrm>
          <a:prstGeom prst="roundRect">
            <a:avLst>
              <a:gd name="adj" fmla="val 2267"/>
            </a:avLst>
          </a:prstGeom>
          <a:solidFill>
            <a:srgbClr val="DADBF1"/>
          </a:solidFill>
          <a:ln/>
        </p:spPr>
      </p:sp>
      <p:sp>
        <p:nvSpPr>
          <p:cNvPr id="6" name="Text 4"/>
          <p:cNvSpPr/>
          <p:nvPr/>
        </p:nvSpPr>
        <p:spPr>
          <a:xfrm>
            <a:off x="1005483" y="311431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stdio (Standard I/O)</a:t>
            </a:r>
            <a:endParaRPr lang="en-US" sz="2000" dirty="0"/>
          </a:p>
        </p:txBody>
      </p:sp>
      <p:sp>
        <p:nvSpPr>
          <p:cNvPr id="7" name="Text 5"/>
          <p:cNvSpPr/>
          <p:nvPr/>
        </p:nvSpPr>
        <p:spPr>
          <a:xfrm>
            <a:off x="1005483" y="3555563"/>
            <a:ext cx="3628072" cy="196024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Für lokale Prozesse und einfache Integrationen. Bietet eine direkte, effiziente Kommunikationsmethode, wenn KI und externe Systeme auf demselben Host oder in einer eng gekoppelten Umgebung laufen.</a:t>
            </a:r>
            <a:endParaRPr lang="en-US" sz="1600" dirty="0"/>
          </a:p>
        </p:txBody>
      </p:sp>
      <p:sp>
        <p:nvSpPr>
          <p:cNvPr id="8" name="Shape 6"/>
          <p:cNvSpPr/>
          <p:nvPr/>
        </p:nvSpPr>
        <p:spPr>
          <a:xfrm>
            <a:off x="5143857" y="2910245"/>
            <a:ext cx="4342567" cy="3781901"/>
          </a:xfrm>
          <a:prstGeom prst="rect">
            <a:avLst/>
          </a:prstGeom>
          <a:solidFill>
            <a:srgbClr val="DADBF1"/>
          </a:solidFill>
          <a:ln/>
        </p:spPr>
      </p:sp>
      <p:sp>
        <p:nvSpPr>
          <p:cNvPr id="9" name="Shape 7"/>
          <p:cNvSpPr/>
          <p:nvPr/>
        </p:nvSpPr>
        <p:spPr>
          <a:xfrm>
            <a:off x="5143857" y="2910245"/>
            <a:ext cx="22860" cy="3781901"/>
          </a:xfrm>
          <a:prstGeom prst="roundRect">
            <a:avLst>
              <a:gd name="adj" fmla="val 375070"/>
            </a:avLst>
          </a:prstGeom>
          <a:solidFill>
            <a:srgbClr val="C0C1D7"/>
          </a:solidFill>
          <a:ln/>
        </p:spPr>
      </p:sp>
      <p:sp>
        <p:nvSpPr>
          <p:cNvPr id="10" name="Text 8"/>
          <p:cNvSpPr/>
          <p:nvPr/>
        </p:nvSpPr>
        <p:spPr>
          <a:xfrm>
            <a:off x="5654159" y="3114318"/>
            <a:ext cx="3321963" cy="637699"/>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HTTP/SSE (Server-Sent Events)</a:t>
            </a:r>
            <a:endParaRPr lang="en-US" sz="2000" dirty="0"/>
          </a:p>
        </p:txBody>
      </p:sp>
      <p:sp>
        <p:nvSpPr>
          <p:cNvPr id="11" name="Text 9"/>
          <p:cNvSpPr/>
          <p:nvPr/>
        </p:nvSpPr>
        <p:spPr>
          <a:xfrm>
            <a:off x="5654159" y="3874413"/>
            <a:ext cx="3321963" cy="261366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Ermöglicht unidirektionale Echtzeit-Updates von Server an Client über HTTP. Ideal für Szenarien, in denen die KI kontinuierlich Informationen von externen Systemen empfangen muss, ohne dass der Client ständig abfragen muss.</a:t>
            </a:r>
            <a:endParaRPr lang="en-US" sz="1600" dirty="0"/>
          </a:p>
        </p:txBody>
      </p:sp>
      <p:sp>
        <p:nvSpPr>
          <p:cNvPr id="12" name="Shape 10"/>
          <p:cNvSpPr/>
          <p:nvPr/>
        </p:nvSpPr>
        <p:spPr>
          <a:xfrm>
            <a:off x="4888706" y="4546044"/>
            <a:ext cx="510302" cy="510302"/>
          </a:xfrm>
          <a:prstGeom prst="roundRect">
            <a:avLst>
              <a:gd name="adj" fmla="val 16802"/>
            </a:avLst>
          </a:prstGeom>
          <a:solidFill>
            <a:srgbClr val="FFFFFF"/>
          </a:solidFill>
          <a:ln w="22860">
            <a:solidFill>
              <a:srgbClr val="C0C1D7"/>
            </a:solidFill>
            <a:prstDash val="solid"/>
          </a:ln>
        </p:spPr>
      </p:sp>
      <p:pic>
        <p:nvPicPr>
          <p:cNvPr id="13" name="Image 0" descr="preencoded.png"/>
          <p:cNvPicPr>
            <a:picLocks noChangeAspect="1"/>
          </p:cNvPicPr>
          <p:nvPr/>
        </p:nvPicPr>
        <p:blipFill>
          <a:blip r:embed="rId3"/>
          <a:stretch>
            <a:fillRect/>
          </a:stretch>
        </p:blipFill>
        <p:spPr>
          <a:xfrm>
            <a:off x="5016222" y="4641652"/>
            <a:ext cx="255151" cy="318968"/>
          </a:xfrm>
          <a:prstGeom prst="rect">
            <a:avLst/>
          </a:prstGeom>
        </p:spPr>
      </p:pic>
      <p:sp>
        <p:nvSpPr>
          <p:cNvPr id="14" name="Shape 11"/>
          <p:cNvSpPr/>
          <p:nvPr/>
        </p:nvSpPr>
        <p:spPr>
          <a:xfrm>
            <a:off x="9486424" y="2910245"/>
            <a:ext cx="4342567" cy="3781901"/>
          </a:xfrm>
          <a:prstGeom prst="rect">
            <a:avLst/>
          </a:prstGeom>
          <a:solidFill>
            <a:srgbClr val="DADBF1"/>
          </a:solidFill>
          <a:ln/>
        </p:spPr>
      </p:sp>
      <p:sp>
        <p:nvSpPr>
          <p:cNvPr id="15" name="Shape 12"/>
          <p:cNvSpPr/>
          <p:nvPr/>
        </p:nvSpPr>
        <p:spPr>
          <a:xfrm>
            <a:off x="9486424" y="2910245"/>
            <a:ext cx="22860" cy="3781901"/>
          </a:xfrm>
          <a:prstGeom prst="roundRect">
            <a:avLst>
              <a:gd name="adj" fmla="val 375070"/>
            </a:avLst>
          </a:prstGeom>
          <a:solidFill>
            <a:srgbClr val="C0C1D7"/>
          </a:solidFill>
          <a:ln/>
        </p:spPr>
      </p:sp>
      <p:sp>
        <p:nvSpPr>
          <p:cNvPr id="16" name="Text 13"/>
          <p:cNvSpPr/>
          <p:nvPr/>
        </p:nvSpPr>
        <p:spPr>
          <a:xfrm>
            <a:off x="9996726" y="311431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WebSocket</a:t>
            </a:r>
            <a:endParaRPr lang="en-US" sz="2000" dirty="0"/>
          </a:p>
        </p:txBody>
      </p:sp>
      <p:sp>
        <p:nvSpPr>
          <p:cNvPr id="17" name="Text 14"/>
          <p:cNvSpPr/>
          <p:nvPr/>
        </p:nvSpPr>
        <p:spPr>
          <a:xfrm>
            <a:off x="9996726" y="3555563"/>
            <a:ext cx="3628192" cy="261366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Bietet eine bidirektionale, persistente Verbindung. Perfekt für interaktive KI-Anwendungen, die sowohl Anfragen senden als auch Echtzeit-Antworten von externen Systemen empfangen müssen, wie z.B. Chatbots oder dynamische Steuerungssysteme.</a:t>
            </a:r>
            <a:endParaRPr lang="en-US" sz="1600" dirty="0"/>
          </a:p>
        </p:txBody>
      </p:sp>
      <p:sp>
        <p:nvSpPr>
          <p:cNvPr id="18" name="Shape 15"/>
          <p:cNvSpPr/>
          <p:nvPr/>
        </p:nvSpPr>
        <p:spPr>
          <a:xfrm>
            <a:off x="9231273" y="4546044"/>
            <a:ext cx="510302" cy="510302"/>
          </a:xfrm>
          <a:prstGeom prst="roundRect">
            <a:avLst>
              <a:gd name="adj" fmla="val 16802"/>
            </a:avLst>
          </a:prstGeom>
          <a:solidFill>
            <a:srgbClr val="FFFFFF"/>
          </a:solidFill>
          <a:ln w="22860">
            <a:solidFill>
              <a:srgbClr val="C0C1D7"/>
            </a:solidFill>
            <a:prstDash val="solid"/>
          </a:ln>
        </p:spPr>
      </p:sp>
      <p:pic>
        <p:nvPicPr>
          <p:cNvPr id="19" name="Image 1" descr="preencoded.png"/>
          <p:cNvPicPr>
            <a:picLocks noChangeAspect="1"/>
          </p:cNvPicPr>
          <p:nvPr/>
        </p:nvPicPr>
        <p:blipFill>
          <a:blip r:embed="rId4"/>
          <a:stretch>
            <a:fillRect/>
          </a:stretch>
        </p:blipFill>
        <p:spPr>
          <a:xfrm>
            <a:off x="9358789" y="4641652"/>
            <a:ext cx="255151" cy="318968"/>
          </a:xfrm>
          <a:prstGeom prst="rect">
            <a:avLst/>
          </a:prstGeom>
        </p:spPr>
      </p:pic>
      <p:sp>
        <p:nvSpPr>
          <p:cNvPr id="20" name="Text 16"/>
          <p:cNvSpPr/>
          <p:nvPr/>
        </p:nvSpPr>
        <p:spPr>
          <a:xfrm>
            <a:off x="793790" y="6929318"/>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 Auswahl des geeigneten Transportmechanismus hängt von den spezifischen Anforderungen der Integration ab, wobei MCP die Flexibilität bietet, zwischen diesen Optionen zu wählen und somit eine optimale Leistung und Skalierbarkeit zu gewährleisten.</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3. Python Implementation</a:t>
            </a:r>
            <a:endParaRPr lang="en-US" sz="6150" dirty="0"/>
          </a:p>
        </p:txBody>
      </p:sp>
      <p:sp>
        <p:nvSpPr>
          <p:cNvPr id="4" name="Text 1"/>
          <p:cNvSpPr/>
          <p:nvPr/>
        </p:nvSpPr>
        <p:spPr>
          <a:xfrm>
            <a:off x="793790" y="5050393"/>
            <a:ext cx="7309604"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MCP Server und Client in Python entwickeln</a:t>
            </a:r>
            <a:endParaRPr lang="en-US" sz="2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0690" y="766882"/>
            <a:ext cx="6913007" cy="645319"/>
          </a:xfrm>
          <a:prstGeom prst="rect">
            <a:avLst/>
          </a:prstGeom>
          <a:noFill/>
          <a:ln/>
        </p:spPr>
        <p:txBody>
          <a:bodyPr wrap="none" lIns="0" tIns="0" rIns="0" bIns="0" rtlCol="0" anchor="t"/>
          <a:lstStyle/>
          <a:p>
            <a:pPr marL="0" indent="0" algn="l">
              <a:lnSpc>
                <a:spcPts val="5050"/>
              </a:lnSpc>
              <a:buNone/>
            </a:pPr>
            <a:r>
              <a:rPr lang="en-US" sz="4050" b="1" dirty="0">
                <a:solidFill>
                  <a:srgbClr val="000000"/>
                </a:solidFill>
                <a:latin typeface="Inter Bold" pitchFamily="34" charset="0"/>
                <a:ea typeface="Inter Bold" pitchFamily="34" charset="-122"/>
                <a:cs typeface="Inter Bold" pitchFamily="34" charset="-120"/>
              </a:rPr>
              <a:t>Python MCP SDK Übersicht</a:t>
            </a:r>
            <a:endParaRPr lang="en-US" sz="4050" dirty="0"/>
          </a:p>
        </p:txBody>
      </p:sp>
      <p:sp>
        <p:nvSpPr>
          <p:cNvPr id="3" name="Text 1"/>
          <p:cNvSpPr/>
          <p:nvPr/>
        </p:nvSpPr>
        <p:spPr>
          <a:xfrm>
            <a:off x="760690" y="1825109"/>
            <a:ext cx="13109019" cy="100607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offizielle Python SDK von Anthropic bietet vollständige Unterstützung für das Model Context Protocol (MCP) und erleichtert die Entwicklung sowohl von KI-Anwendungen (Clients) als auch von externen Systemen (Servern). Die Installation ist denkbar einfach: </a:t>
            </a:r>
            <a:r>
              <a:rPr lang="en-US" sz="1600" dirty="0">
                <a:solidFill>
                  <a:srgbClr val="272525"/>
                </a:solidFill>
                <a:highlight>
                  <a:srgbClr val="F2F2F2"/>
                </a:highlight>
                <a:latin typeface="Consolas" pitchFamily="34" charset="0"/>
                <a:ea typeface="Consolas" pitchFamily="34" charset="-122"/>
                <a:cs typeface="Consolas" pitchFamily="34" charset="-120"/>
              </a:rPr>
              <a:t>pip install mcp</a:t>
            </a: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4" name="Shape 2"/>
          <p:cNvSpPr/>
          <p:nvPr/>
        </p:nvSpPr>
        <p:spPr>
          <a:xfrm>
            <a:off x="760690" y="3063478"/>
            <a:ext cx="6451283" cy="3506272"/>
          </a:xfrm>
          <a:prstGeom prst="roundRect">
            <a:avLst>
              <a:gd name="adj" fmla="val 2474"/>
            </a:avLst>
          </a:prstGeom>
          <a:solidFill>
            <a:srgbClr val="FFFFFF"/>
          </a:solidFill>
          <a:ln w="22860">
            <a:solidFill>
              <a:srgbClr val="C0C1D7"/>
            </a:solidFill>
            <a:prstDash val="solid"/>
          </a:ln>
        </p:spPr>
      </p:sp>
      <p:sp>
        <p:nvSpPr>
          <p:cNvPr id="5" name="Shape 3"/>
          <p:cNvSpPr/>
          <p:nvPr/>
        </p:nvSpPr>
        <p:spPr>
          <a:xfrm>
            <a:off x="783550" y="3086338"/>
            <a:ext cx="6405563" cy="619482"/>
          </a:xfrm>
          <a:prstGeom prst="roundRect">
            <a:avLst>
              <a:gd name="adj" fmla="val 9572"/>
            </a:avLst>
          </a:prstGeom>
          <a:solidFill>
            <a:srgbClr val="DADBF1"/>
          </a:solidFill>
          <a:ln/>
        </p:spPr>
      </p:sp>
      <p:pic>
        <p:nvPicPr>
          <p:cNvPr id="6" name="Image 0" descr="preencoded.png"/>
          <p:cNvPicPr>
            <a:picLocks noChangeAspect="1"/>
          </p:cNvPicPr>
          <p:nvPr/>
        </p:nvPicPr>
        <p:blipFill>
          <a:blip r:embed="rId3"/>
          <a:stretch>
            <a:fillRect/>
          </a:stretch>
        </p:blipFill>
        <p:spPr>
          <a:xfrm>
            <a:off x="3831431" y="3198733"/>
            <a:ext cx="309682" cy="387072"/>
          </a:xfrm>
          <a:prstGeom prst="rect">
            <a:avLst/>
          </a:prstGeom>
        </p:spPr>
      </p:pic>
      <p:sp>
        <p:nvSpPr>
          <p:cNvPr id="7" name="Text 4"/>
          <p:cNvSpPr/>
          <p:nvPr/>
        </p:nvSpPr>
        <p:spPr>
          <a:xfrm>
            <a:off x="990005" y="3912275"/>
            <a:ext cx="2581156" cy="32265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mcp.server</a:t>
            </a:r>
            <a:endParaRPr lang="en-US" sz="2000" dirty="0"/>
          </a:p>
        </p:txBody>
      </p:sp>
      <p:sp>
        <p:nvSpPr>
          <p:cNvPr id="8" name="Text 5"/>
          <p:cNvSpPr/>
          <p:nvPr/>
        </p:nvSpPr>
        <p:spPr>
          <a:xfrm>
            <a:off x="990005" y="4358759"/>
            <a:ext cx="5992654" cy="198167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Dieses Modul dient der Implementierung von MCP-Servern. Es ermöglicht die einfache Bereitstellung von Datenquellen und Tools, die von KI-Anwendungen über das MCP angesprochen werden können. Entwickler können sich auf die Logik ihrer Dienste konzentrieren, während das SDK die Komplexität der Protokollkommunikation übernimmt.</a:t>
            </a:r>
            <a:endParaRPr lang="en-US" sz="1600" dirty="0"/>
          </a:p>
        </p:txBody>
      </p:sp>
      <p:sp>
        <p:nvSpPr>
          <p:cNvPr id="9" name="Shape 6"/>
          <p:cNvSpPr/>
          <p:nvPr/>
        </p:nvSpPr>
        <p:spPr>
          <a:xfrm>
            <a:off x="7418427" y="3063478"/>
            <a:ext cx="6451283" cy="3506272"/>
          </a:xfrm>
          <a:prstGeom prst="roundRect">
            <a:avLst>
              <a:gd name="adj" fmla="val 2474"/>
            </a:avLst>
          </a:prstGeom>
          <a:solidFill>
            <a:srgbClr val="FFFFFF"/>
          </a:solidFill>
          <a:ln w="22860">
            <a:solidFill>
              <a:srgbClr val="C0C1D7"/>
            </a:solidFill>
            <a:prstDash val="solid"/>
          </a:ln>
        </p:spPr>
      </p:sp>
      <p:sp>
        <p:nvSpPr>
          <p:cNvPr id="10" name="Shape 7"/>
          <p:cNvSpPr/>
          <p:nvPr/>
        </p:nvSpPr>
        <p:spPr>
          <a:xfrm>
            <a:off x="7441287" y="3086338"/>
            <a:ext cx="6405563" cy="619482"/>
          </a:xfrm>
          <a:prstGeom prst="roundRect">
            <a:avLst>
              <a:gd name="adj" fmla="val 9572"/>
            </a:avLst>
          </a:prstGeom>
          <a:solidFill>
            <a:srgbClr val="DADBF1"/>
          </a:solidFill>
          <a:ln/>
        </p:spPr>
      </p:sp>
      <p:pic>
        <p:nvPicPr>
          <p:cNvPr id="11" name="Image 1" descr="preencoded.png"/>
          <p:cNvPicPr>
            <a:picLocks noChangeAspect="1"/>
          </p:cNvPicPr>
          <p:nvPr/>
        </p:nvPicPr>
        <p:blipFill>
          <a:blip r:embed="rId4"/>
          <a:stretch>
            <a:fillRect/>
          </a:stretch>
        </p:blipFill>
        <p:spPr>
          <a:xfrm>
            <a:off x="10489168" y="3198733"/>
            <a:ext cx="309682" cy="387072"/>
          </a:xfrm>
          <a:prstGeom prst="rect">
            <a:avLst/>
          </a:prstGeom>
        </p:spPr>
      </p:pic>
      <p:sp>
        <p:nvSpPr>
          <p:cNvPr id="12" name="Text 8"/>
          <p:cNvSpPr/>
          <p:nvPr/>
        </p:nvSpPr>
        <p:spPr>
          <a:xfrm>
            <a:off x="7647742" y="3912275"/>
            <a:ext cx="2581156" cy="32265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mcp.client</a:t>
            </a:r>
            <a:endParaRPr lang="en-US" sz="2000" dirty="0"/>
          </a:p>
        </p:txBody>
      </p:sp>
      <p:sp>
        <p:nvSpPr>
          <p:cNvPr id="13" name="Text 9"/>
          <p:cNvSpPr/>
          <p:nvPr/>
        </p:nvSpPr>
        <p:spPr>
          <a:xfrm>
            <a:off x="7647742" y="4358759"/>
            <a:ext cx="5992654" cy="1659017"/>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a:t>
            </a:r>
            <a:r>
              <a:rPr lang="en-US" sz="1600" dirty="0">
                <a:solidFill>
                  <a:srgbClr val="272525"/>
                </a:solidFill>
                <a:highlight>
                  <a:srgbClr val="F2F2F2"/>
                </a:highlight>
                <a:latin typeface="Consolas" pitchFamily="34" charset="0"/>
                <a:ea typeface="Consolas" pitchFamily="34" charset="-122"/>
                <a:cs typeface="Consolas" pitchFamily="34" charset="-120"/>
              </a:rPr>
              <a:t>mcp.client</a:t>
            </a:r>
            <a:r>
              <a:rPr lang="en-US" sz="1600" dirty="0">
                <a:solidFill>
                  <a:srgbClr val="272525"/>
                </a:solidFill>
                <a:latin typeface="Inter" pitchFamily="34" charset="0"/>
                <a:ea typeface="Inter" pitchFamily="34" charset="-122"/>
                <a:cs typeface="Inter" pitchFamily="34" charset="-120"/>
              </a:rPr>
              <a:t>-Modul ist für die Entwicklung von KI-Anwendungen konzipiert, die mit MCP-Servern interagieren. Es vereinfacht das Senden von Anfragen und das Empfangen von Antworten, wodurch die Integration von Large Language Models in bestehende Infrastrukturen nahtlos erfolgt.</a:t>
            </a:r>
            <a:endParaRPr lang="en-US" sz="1600" dirty="0"/>
          </a:p>
        </p:txBody>
      </p:sp>
      <p:sp>
        <p:nvSpPr>
          <p:cNvPr id="14" name="Text 10"/>
          <p:cNvSpPr/>
          <p:nvPr/>
        </p:nvSpPr>
        <p:spPr>
          <a:xfrm>
            <a:off x="760690" y="6802041"/>
            <a:ext cx="13109019" cy="66055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SDK unterstützt zudem alle standardisierten Transport-Layer des MCP, einschliesslich </a:t>
            </a:r>
            <a:r>
              <a:rPr lang="en-US" sz="1600" b="1" dirty="0">
                <a:solidFill>
                  <a:srgbClr val="272525"/>
                </a:solidFill>
                <a:latin typeface="Inter" pitchFamily="34" charset="0"/>
                <a:ea typeface="Inter" pitchFamily="34" charset="-122"/>
                <a:cs typeface="Inter" pitchFamily="34" charset="-120"/>
              </a:rPr>
              <a:t>stdio</a:t>
            </a:r>
            <a:r>
              <a:rPr lang="en-US" sz="1600" dirty="0">
                <a:solidFill>
                  <a:srgbClr val="272525"/>
                </a:solidFill>
                <a:latin typeface="Inter" pitchFamily="34" charset="0"/>
                <a:ea typeface="Inter" pitchFamily="34" charset="-122"/>
                <a:cs typeface="Inter" pitchFamily="34" charset="-120"/>
              </a:rPr>
              <a:t>, </a:t>
            </a:r>
            <a:r>
              <a:rPr lang="en-US" sz="1600" b="1" dirty="0">
                <a:solidFill>
                  <a:srgbClr val="272525"/>
                </a:solidFill>
                <a:latin typeface="Inter" pitchFamily="34" charset="0"/>
                <a:ea typeface="Inter" pitchFamily="34" charset="-122"/>
                <a:cs typeface="Inter" pitchFamily="34" charset="-120"/>
              </a:rPr>
              <a:t>HTTP</a:t>
            </a:r>
            <a:r>
              <a:rPr lang="en-US" sz="1600" dirty="0">
                <a:solidFill>
                  <a:srgbClr val="272525"/>
                </a:solidFill>
                <a:latin typeface="Inter" pitchFamily="34" charset="0"/>
                <a:ea typeface="Inter" pitchFamily="34" charset="-122"/>
                <a:cs typeface="Inter" pitchFamily="34" charset="-120"/>
              </a:rPr>
              <a:t> und </a:t>
            </a:r>
            <a:r>
              <a:rPr lang="en-US" sz="1600" b="1" dirty="0">
                <a:solidFill>
                  <a:srgbClr val="272525"/>
                </a:solidFill>
                <a:latin typeface="Inter" pitchFamily="34" charset="0"/>
                <a:ea typeface="Inter" pitchFamily="34" charset="-122"/>
                <a:cs typeface="Inter" pitchFamily="34" charset="-120"/>
              </a:rPr>
              <a:t>SSE (Server-Sent Events)</a:t>
            </a:r>
            <a:r>
              <a:rPr lang="en-US" sz="1600" dirty="0">
                <a:solidFill>
                  <a:srgbClr val="272525"/>
                </a:solidFill>
                <a:latin typeface="Inter" pitchFamily="34" charset="0"/>
                <a:ea typeface="Inter" pitchFamily="34" charset="-122"/>
                <a:cs typeface="Inter" pitchFamily="34" charset="-120"/>
              </a:rPr>
              <a:t>, was maximale Flexibilität bei der Systemintegration gewährleistet.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6835" y="311825"/>
            <a:ext cx="4673203" cy="230386"/>
          </a:xfrm>
          <a:prstGeom prst="rect">
            <a:avLst/>
          </a:prstGeom>
          <a:noFill/>
          <a:ln/>
        </p:spPr>
        <p:txBody>
          <a:bodyPr wrap="none" lIns="0" tIns="0" rIns="0" bIns="0" rtlCol="0" anchor="t"/>
          <a:lstStyle/>
          <a:p>
            <a:pPr marL="0" indent="0" algn="l">
              <a:lnSpc>
                <a:spcPts val="1800"/>
              </a:lnSpc>
              <a:buNone/>
            </a:pPr>
            <a:r>
              <a:rPr lang="en-US" sz="1450" b="1" dirty="0">
                <a:solidFill>
                  <a:srgbClr val="000000"/>
                </a:solidFill>
                <a:latin typeface="Inter Bold" pitchFamily="34" charset="0"/>
                <a:ea typeface="Inter Bold" pitchFamily="34" charset="-122"/>
                <a:cs typeface="Inter Bold" pitchFamily="34" charset="-120"/>
              </a:rPr>
              <a:t>Python MCP Server Beispiel: Einfacher Datei-Server</a:t>
            </a:r>
            <a:endParaRPr lang="en-US" sz="1450" dirty="0"/>
          </a:p>
        </p:txBody>
      </p:sp>
      <p:sp>
        <p:nvSpPr>
          <p:cNvPr id="3" name="Text 1"/>
          <p:cNvSpPr/>
          <p:nvPr/>
        </p:nvSpPr>
        <p:spPr>
          <a:xfrm>
            <a:off x="396835" y="689610"/>
            <a:ext cx="13836729" cy="117872"/>
          </a:xfrm>
          <a:prstGeom prst="rect">
            <a:avLst/>
          </a:prstGeom>
          <a:noFill/>
          <a:ln/>
        </p:spPr>
        <p:txBody>
          <a:bodyPr wrap="none" lIns="0" tIns="0" rIns="0" bIns="0" rtlCol="0" anchor="t"/>
          <a:lstStyle/>
          <a:p>
            <a:pPr marL="0" indent="0" algn="l">
              <a:lnSpc>
                <a:spcPts val="900"/>
              </a:lnSpc>
              <a:buNone/>
            </a:pPr>
            <a:r>
              <a:rPr lang="en-US" sz="550" dirty="0">
                <a:solidFill>
                  <a:srgbClr val="272525"/>
                </a:solidFill>
                <a:latin typeface="Inter" pitchFamily="34" charset="0"/>
                <a:ea typeface="Inter" pitchFamily="34" charset="-122"/>
                <a:cs typeface="Inter" pitchFamily="34" charset="-120"/>
              </a:rPr>
              <a:t>Dieses praktische Beispiel demonstriert die Implementierung eines MCP-Servers in Python, der als einfacher Datei-Server agiert. Es zeigt, wie Ressourcen und Tools definiert werden und der </a:t>
            </a:r>
            <a:r>
              <a:rPr lang="en-US" sz="550" dirty="0">
                <a:solidFill>
                  <a:srgbClr val="272525"/>
                </a:solidFill>
                <a:highlight>
                  <a:srgbClr val="F2F2F2"/>
                </a:highlight>
                <a:latin typeface="Consolas" pitchFamily="34" charset="0"/>
                <a:ea typeface="Consolas" pitchFamily="34" charset="-122"/>
                <a:cs typeface="Consolas" pitchFamily="34" charset="-120"/>
              </a:rPr>
              <a:t>stdio</a:t>
            </a:r>
            <a:r>
              <a:rPr lang="en-US" sz="550" dirty="0">
                <a:solidFill>
                  <a:srgbClr val="272525"/>
                </a:solidFill>
                <a:latin typeface="Inter" pitchFamily="34" charset="0"/>
                <a:ea typeface="Inter" pitchFamily="34" charset="-122"/>
                <a:cs typeface="Inter" pitchFamily="34" charset="-120"/>
              </a:rPr>
              <a:t> Transport für die Kommunikation genutzt wird, um KI-Anwendungen grundlegende Dateioperationen zu ermöglichen.</a:t>
            </a:r>
            <a:endParaRPr lang="en-US" sz="550" dirty="0"/>
          </a:p>
        </p:txBody>
      </p:sp>
      <p:sp>
        <p:nvSpPr>
          <p:cNvPr id="4" name="Shape 2"/>
          <p:cNvSpPr/>
          <p:nvPr/>
        </p:nvSpPr>
        <p:spPr>
          <a:xfrm>
            <a:off x="396835" y="890349"/>
            <a:ext cx="6881455" cy="660916"/>
          </a:xfrm>
          <a:prstGeom prst="roundRect">
            <a:avLst>
              <a:gd name="adj" fmla="val 4685"/>
            </a:avLst>
          </a:prstGeom>
          <a:solidFill>
            <a:srgbClr val="FFFFFF"/>
          </a:solidFill>
          <a:ln w="7620">
            <a:solidFill>
              <a:srgbClr val="C0C1D7"/>
            </a:solidFill>
            <a:prstDash val="solid"/>
          </a:ln>
        </p:spPr>
      </p:sp>
      <p:sp>
        <p:nvSpPr>
          <p:cNvPr id="5" name="Shape 3"/>
          <p:cNvSpPr/>
          <p:nvPr/>
        </p:nvSpPr>
        <p:spPr>
          <a:xfrm>
            <a:off x="404455" y="897969"/>
            <a:ext cx="6866215" cy="221099"/>
          </a:xfrm>
          <a:prstGeom prst="roundRect">
            <a:avLst>
              <a:gd name="adj" fmla="val 9868"/>
            </a:avLst>
          </a:prstGeom>
          <a:solidFill>
            <a:srgbClr val="DADBF1"/>
          </a:solidFill>
          <a:ln/>
        </p:spPr>
      </p:sp>
      <p:pic>
        <p:nvPicPr>
          <p:cNvPr id="6" name="Image 0" descr="preencoded.png"/>
          <p:cNvPicPr>
            <a:picLocks noChangeAspect="1"/>
          </p:cNvPicPr>
          <p:nvPr/>
        </p:nvPicPr>
        <p:blipFill>
          <a:blip r:embed="rId3"/>
          <a:stretch>
            <a:fillRect/>
          </a:stretch>
        </p:blipFill>
        <p:spPr>
          <a:xfrm>
            <a:off x="3782258" y="935593"/>
            <a:ext cx="110490" cy="138112"/>
          </a:xfrm>
          <a:prstGeom prst="rect">
            <a:avLst/>
          </a:prstGeom>
        </p:spPr>
      </p:pic>
      <p:sp>
        <p:nvSpPr>
          <p:cNvPr id="7" name="Text 4"/>
          <p:cNvSpPr/>
          <p:nvPr/>
        </p:nvSpPr>
        <p:spPr>
          <a:xfrm>
            <a:off x="478155" y="1192768"/>
            <a:ext cx="1057394" cy="115133"/>
          </a:xfrm>
          <a:prstGeom prst="rect">
            <a:avLst/>
          </a:prstGeom>
          <a:noFill/>
          <a:ln/>
        </p:spPr>
        <p:txBody>
          <a:bodyPr wrap="none" lIns="0" tIns="0" rIns="0" bIns="0" rtlCol="0" anchor="t"/>
          <a:lstStyle/>
          <a:p>
            <a:pPr marL="0" indent="0" algn="l">
              <a:lnSpc>
                <a:spcPts val="900"/>
              </a:lnSpc>
              <a:buNone/>
            </a:pPr>
            <a:r>
              <a:rPr lang="en-US" sz="700" b="1" dirty="0">
                <a:solidFill>
                  <a:srgbClr val="272525"/>
                </a:solidFill>
                <a:latin typeface="Inter Bold" pitchFamily="34" charset="0"/>
                <a:ea typeface="Inter Bold" pitchFamily="34" charset="-122"/>
                <a:cs typeface="Inter Bold" pitchFamily="34" charset="-120"/>
              </a:rPr>
              <a:t>Server-Klasse erstellen</a:t>
            </a:r>
            <a:endParaRPr lang="en-US" sz="700" dirty="0"/>
          </a:p>
        </p:txBody>
      </p:sp>
      <p:sp>
        <p:nvSpPr>
          <p:cNvPr id="8" name="Text 5"/>
          <p:cNvSpPr/>
          <p:nvPr/>
        </p:nvSpPr>
        <p:spPr>
          <a:xfrm>
            <a:off x="478155" y="1352074"/>
            <a:ext cx="6718816" cy="117872"/>
          </a:xfrm>
          <a:prstGeom prst="rect">
            <a:avLst/>
          </a:prstGeom>
          <a:noFill/>
          <a:ln/>
        </p:spPr>
        <p:txBody>
          <a:bodyPr wrap="none" lIns="0" tIns="0" rIns="0" bIns="0" rtlCol="0" anchor="t"/>
          <a:lstStyle/>
          <a:p>
            <a:pPr marL="0" indent="0" algn="l">
              <a:lnSpc>
                <a:spcPts val="900"/>
              </a:lnSpc>
              <a:buNone/>
            </a:pPr>
            <a:r>
              <a:rPr lang="en-US" sz="550" dirty="0">
                <a:solidFill>
                  <a:srgbClr val="272525"/>
                </a:solidFill>
                <a:latin typeface="Inter" pitchFamily="34" charset="0"/>
                <a:ea typeface="Inter" pitchFamily="34" charset="-122"/>
                <a:cs typeface="Inter" pitchFamily="34" charset="-120"/>
              </a:rPr>
              <a:t>Ein MCP-Server wird durch das Erben von </a:t>
            </a:r>
            <a:r>
              <a:rPr lang="en-US" sz="550" dirty="0">
                <a:solidFill>
                  <a:srgbClr val="272525"/>
                </a:solidFill>
                <a:highlight>
                  <a:srgbClr val="F2F2F2"/>
                </a:highlight>
                <a:latin typeface="Consolas" pitchFamily="34" charset="0"/>
                <a:ea typeface="Consolas" pitchFamily="34" charset="-122"/>
                <a:cs typeface="Consolas" pitchFamily="34" charset="-120"/>
              </a:rPr>
              <a:t>mcp.server.Server</a:t>
            </a:r>
            <a:r>
              <a:rPr lang="en-US" sz="550" dirty="0">
                <a:solidFill>
                  <a:srgbClr val="272525"/>
                </a:solidFill>
                <a:latin typeface="Inter" pitchFamily="34" charset="0"/>
                <a:ea typeface="Inter" pitchFamily="34" charset="-122"/>
                <a:cs typeface="Inter" pitchFamily="34" charset="-120"/>
              </a:rPr>
              <a:t> definiert. Dies bildet die Grundlage für die Registrierung spezifischer Funktionalitäten, die der Server anbieten soll.</a:t>
            </a:r>
            <a:endParaRPr lang="en-US" sz="550" dirty="0"/>
          </a:p>
        </p:txBody>
      </p:sp>
      <p:sp>
        <p:nvSpPr>
          <p:cNvPr id="9" name="Shape 6"/>
          <p:cNvSpPr/>
          <p:nvPr/>
        </p:nvSpPr>
        <p:spPr>
          <a:xfrm>
            <a:off x="7351990" y="890349"/>
            <a:ext cx="6881574" cy="660916"/>
          </a:xfrm>
          <a:prstGeom prst="roundRect">
            <a:avLst>
              <a:gd name="adj" fmla="val 4685"/>
            </a:avLst>
          </a:prstGeom>
          <a:solidFill>
            <a:srgbClr val="FFFFFF"/>
          </a:solidFill>
          <a:ln w="7620">
            <a:solidFill>
              <a:srgbClr val="C0C1D7"/>
            </a:solidFill>
            <a:prstDash val="solid"/>
          </a:ln>
        </p:spPr>
      </p:sp>
      <p:sp>
        <p:nvSpPr>
          <p:cNvPr id="10" name="Shape 7"/>
          <p:cNvSpPr/>
          <p:nvPr/>
        </p:nvSpPr>
        <p:spPr>
          <a:xfrm>
            <a:off x="7359610" y="897969"/>
            <a:ext cx="6866334" cy="221099"/>
          </a:xfrm>
          <a:prstGeom prst="roundRect">
            <a:avLst>
              <a:gd name="adj" fmla="val 9868"/>
            </a:avLst>
          </a:prstGeom>
          <a:solidFill>
            <a:srgbClr val="DADBF1"/>
          </a:solidFill>
          <a:ln/>
        </p:spPr>
      </p:sp>
      <p:pic>
        <p:nvPicPr>
          <p:cNvPr id="11" name="Image 1" descr="preencoded.png"/>
          <p:cNvPicPr>
            <a:picLocks noChangeAspect="1"/>
          </p:cNvPicPr>
          <p:nvPr/>
        </p:nvPicPr>
        <p:blipFill>
          <a:blip r:embed="rId4"/>
          <a:stretch>
            <a:fillRect/>
          </a:stretch>
        </p:blipFill>
        <p:spPr>
          <a:xfrm>
            <a:off x="10737533" y="935593"/>
            <a:ext cx="110490" cy="138112"/>
          </a:xfrm>
          <a:prstGeom prst="rect">
            <a:avLst/>
          </a:prstGeom>
        </p:spPr>
      </p:pic>
      <p:sp>
        <p:nvSpPr>
          <p:cNvPr id="12" name="Text 8"/>
          <p:cNvSpPr/>
          <p:nvPr/>
        </p:nvSpPr>
        <p:spPr>
          <a:xfrm>
            <a:off x="7433310" y="1192768"/>
            <a:ext cx="1377315" cy="115133"/>
          </a:xfrm>
          <a:prstGeom prst="rect">
            <a:avLst/>
          </a:prstGeom>
          <a:noFill/>
          <a:ln/>
        </p:spPr>
        <p:txBody>
          <a:bodyPr wrap="none" lIns="0" tIns="0" rIns="0" bIns="0" rtlCol="0" anchor="t"/>
          <a:lstStyle/>
          <a:p>
            <a:pPr marL="0" indent="0" algn="l">
              <a:lnSpc>
                <a:spcPts val="900"/>
              </a:lnSpc>
              <a:buNone/>
            </a:pPr>
            <a:r>
              <a:rPr lang="en-US" sz="700" b="1" dirty="0">
                <a:solidFill>
                  <a:srgbClr val="272525"/>
                </a:solidFill>
                <a:latin typeface="Inter Bold" pitchFamily="34" charset="0"/>
                <a:ea typeface="Inter Bold" pitchFamily="34" charset="-122"/>
                <a:cs typeface="Inter Bold" pitchFamily="34" charset="-120"/>
              </a:rPr>
              <a:t>Ressourcen definieren (Lesen)</a:t>
            </a:r>
            <a:endParaRPr lang="en-US" sz="700" dirty="0"/>
          </a:p>
        </p:txBody>
      </p:sp>
      <p:sp>
        <p:nvSpPr>
          <p:cNvPr id="13" name="Text 9"/>
          <p:cNvSpPr/>
          <p:nvPr/>
        </p:nvSpPr>
        <p:spPr>
          <a:xfrm>
            <a:off x="7433310" y="1352074"/>
            <a:ext cx="6718935" cy="117872"/>
          </a:xfrm>
          <a:prstGeom prst="rect">
            <a:avLst/>
          </a:prstGeom>
          <a:noFill/>
          <a:ln/>
        </p:spPr>
        <p:txBody>
          <a:bodyPr wrap="none" lIns="0" tIns="0" rIns="0" bIns="0" rtlCol="0" anchor="t"/>
          <a:lstStyle/>
          <a:p>
            <a:pPr marL="0" indent="0" algn="l">
              <a:lnSpc>
                <a:spcPts val="900"/>
              </a:lnSpc>
              <a:buNone/>
            </a:pPr>
            <a:r>
              <a:rPr lang="en-US" sz="550" dirty="0">
                <a:solidFill>
                  <a:srgbClr val="272525"/>
                </a:solidFill>
                <a:latin typeface="Inter" pitchFamily="34" charset="0"/>
                <a:ea typeface="Inter" pitchFamily="34" charset="-122"/>
                <a:cs typeface="Inter" pitchFamily="34" charset="-120"/>
              </a:rPr>
              <a:t>Ressourcen sind Datenquellen, die von Clients abgefragt werden können. Hier wird die Methode </a:t>
            </a:r>
            <a:r>
              <a:rPr lang="en-US" sz="550" dirty="0">
                <a:solidFill>
                  <a:srgbClr val="272525"/>
                </a:solidFill>
                <a:highlight>
                  <a:srgbClr val="F2F2F2"/>
                </a:highlight>
                <a:latin typeface="Consolas" pitchFamily="34" charset="0"/>
                <a:ea typeface="Consolas" pitchFamily="34" charset="-122"/>
                <a:cs typeface="Consolas" pitchFamily="34" charset="-120"/>
              </a:rPr>
              <a:t>readFile</a:t>
            </a:r>
            <a:r>
              <a:rPr lang="en-US" sz="550" dirty="0">
                <a:solidFill>
                  <a:srgbClr val="272525"/>
                </a:solidFill>
                <a:latin typeface="Inter" pitchFamily="34" charset="0"/>
                <a:ea typeface="Inter" pitchFamily="34" charset="-122"/>
                <a:cs typeface="Inter" pitchFamily="34" charset="-120"/>
              </a:rPr>
              <a:t> als Ressource registriert, die das Lesen von Dateien ermöglicht.</a:t>
            </a:r>
            <a:endParaRPr lang="en-US" sz="550" dirty="0"/>
          </a:p>
        </p:txBody>
      </p:sp>
      <p:sp>
        <p:nvSpPr>
          <p:cNvPr id="14" name="Shape 10"/>
          <p:cNvSpPr/>
          <p:nvPr/>
        </p:nvSpPr>
        <p:spPr>
          <a:xfrm>
            <a:off x="396835" y="1624965"/>
            <a:ext cx="6881455" cy="778788"/>
          </a:xfrm>
          <a:prstGeom prst="roundRect">
            <a:avLst>
              <a:gd name="adj" fmla="val 3976"/>
            </a:avLst>
          </a:prstGeom>
          <a:solidFill>
            <a:srgbClr val="FFFFFF"/>
          </a:solidFill>
          <a:ln w="7620">
            <a:solidFill>
              <a:srgbClr val="C0C1D7"/>
            </a:solidFill>
            <a:prstDash val="solid"/>
          </a:ln>
        </p:spPr>
      </p:sp>
      <p:sp>
        <p:nvSpPr>
          <p:cNvPr id="15" name="Shape 11"/>
          <p:cNvSpPr/>
          <p:nvPr/>
        </p:nvSpPr>
        <p:spPr>
          <a:xfrm>
            <a:off x="404455" y="1632585"/>
            <a:ext cx="6866215" cy="221099"/>
          </a:xfrm>
          <a:prstGeom prst="roundRect">
            <a:avLst>
              <a:gd name="adj" fmla="val 9868"/>
            </a:avLst>
          </a:prstGeom>
          <a:solidFill>
            <a:srgbClr val="DADBF1"/>
          </a:solidFill>
          <a:ln/>
        </p:spPr>
      </p:sp>
      <p:pic>
        <p:nvPicPr>
          <p:cNvPr id="16" name="Image 2" descr="preencoded.png"/>
          <p:cNvPicPr>
            <a:picLocks noChangeAspect="1"/>
          </p:cNvPicPr>
          <p:nvPr/>
        </p:nvPicPr>
        <p:blipFill>
          <a:blip r:embed="rId5"/>
          <a:stretch>
            <a:fillRect/>
          </a:stretch>
        </p:blipFill>
        <p:spPr>
          <a:xfrm>
            <a:off x="3782258" y="1670209"/>
            <a:ext cx="110490" cy="138112"/>
          </a:xfrm>
          <a:prstGeom prst="rect">
            <a:avLst/>
          </a:prstGeom>
        </p:spPr>
      </p:pic>
      <p:sp>
        <p:nvSpPr>
          <p:cNvPr id="17" name="Text 12"/>
          <p:cNvSpPr/>
          <p:nvPr/>
        </p:nvSpPr>
        <p:spPr>
          <a:xfrm>
            <a:off x="478155" y="1927384"/>
            <a:ext cx="1273135" cy="115133"/>
          </a:xfrm>
          <a:prstGeom prst="rect">
            <a:avLst/>
          </a:prstGeom>
          <a:noFill/>
          <a:ln/>
        </p:spPr>
        <p:txBody>
          <a:bodyPr wrap="none" lIns="0" tIns="0" rIns="0" bIns="0" rtlCol="0" anchor="t"/>
          <a:lstStyle/>
          <a:p>
            <a:pPr marL="0" indent="0" algn="l">
              <a:lnSpc>
                <a:spcPts val="900"/>
              </a:lnSpc>
              <a:buNone/>
            </a:pPr>
            <a:r>
              <a:rPr lang="en-US" sz="700" b="1" dirty="0">
                <a:solidFill>
                  <a:srgbClr val="272525"/>
                </a:solidFill>
                <a:latin typeface="Inter Bold" pitchFamily="34" charset="0"/>
                <a:ea typeface="Inter Bold" pitchFamily="34" charset="-122"/>
                <a:cs typeface="Inter Bold" pitchFamily="34" charset="-120"/>
              </a:rPr>
              <a:t>Tools definieren (Schreiben)</a:t>
            </a:r>
            <a:endParaRPr lang="en-US" sz="700" dirty="0"/>
          </a:p>
        </p:txBody>
      </p:sp>
      <p:sp>
        <p:nvSpPr>
          <p:cNvPr id="18" name="Text 13"/>
          <p:cNvSpPr/>
          <p:nvPr/>
        </p:nvSpPr>
        <p:spPr>
          <a:xfrm>
            <a:off x="478155" y="2086689"/>
            <a:ext cx="6718816" cy="117872"/>
          </a:xfrm>
          <a:prstGeom prst="rect">
            <a:avLst/>
          </a:prstGeom>
          <a:noFill/>
          <a:ln/>
        </p:spPr>
        <p:txBody>
          <a:bodyPr wrap="none" lIns="0" tIns="0" rIns="0" bIns="0" rtlCol="0" anchor="t"/>
          <a:lstStyle/>
          <a:p>
            <a:pPr marL="0" indent="0" algn="l">
              <a:lnSpc>
                <a:spcPts val="900"/>
              </a:lnSpc>
              <a:buNone/>
            </a:pPr>
            <a:r>
              <a:rPr lang="en-US" sz="550" dirty="0">
                <a:solidFill>
                  <a:srgbClr val="272525"/>
                </a:solidFill>
                <a:latin typeface="Inter" pitchFamily="34" charset="0"/>
                <a:ea typeface="Inter" pitchFamily="34" charset="-122"/>
                <a:cs typeface="Inter" pitchFamily="34" charset="-120"/>
              </a:rPr>
              <a:t>Tools sind Aktionen oder Befehle, die Clients ausführen können. Die Methode </a:t>
            </a:r>
            <a:r>
              <a:rPr lang="en-US" sz="550" dirty="0">
                <a:solidFill>
                  <a:srgbClr val="272525"/>
                </a:solidFill>
                <a:highlight>
                  <a:srgbClr val="F2F2F2"/>
                </a:highlight>
                <a:latin typeface="Consolas" pitchFamily="34" charset="0"/>
                <a:ea typeface="Consolas" pitchFamily="34" charset="-122"/>
                <a:cs typeface="Consolas" pitchFamily="34" charset="-120"/>
              </a:rPr>
              <a:t>writeFile</a:t>
            </a:r>
            <a:r>
              <a:rPr lang="en-US" sz="550" dirty="0">
                <a:solidFill>
                  <a:srgbClr val="272525"/>
                </a:solidFill>
                <a:latin typeface="Inter" pitchFamily="34" charset="0"/>
                <a:ea typeface="Inter" pitchFamily="34" charset="-122"/>
                <a:cs typeface="Inter" pitchFamily="34" charset="-120"/>
              </a:rPr>
              <a:t> wird als Tool registriert, um das Schreiben von Inhalten in Dateien zu steuern.</a:t>
            </a:r>
            <a:endParaRPr lang="en-US" sz="550" dirty="0"/>
          </a:p>
        </p:txBody>
      </p:sp>
      <p:sp>
        <p:nvSpPr>
          <p:cNvPr id="19" name="Shape 14"/>
          <p:cNvSpPr/>
          <p:nvPr/>
        </p:nvSpPr>
        <p:spPr>
          <a:xfrm>
            <a:off x="7351990" y="1624965"/>
            <a:ext cx="6881574" cy="778788"/>
          </a:xfrm>
          <a:prstGeom prst="roundRect">
            <a:avLst>
              <a:gd name="adj" fmla="val 3976"/>
            </a:avLst>
          </a:prstGeom>
          <a:solidFill>
            <a:srgbClr val="FFFFFF"/>
          </a:solidFill>
          <a:ln w="7620">
            <a:solidFill>
              <a:srgbClr val="C0C1D7"/>
            </a:solidFill>
            <a:prstDash val="solid"/>
          </a:ln>
        </p:spPr>
      </p:sp>
      <p:sp>
        <p:nvSpPr>
          <p:cNvPr id="20" name="Shape 15"/>
          <p:cNvSpPr/>
          <p:nvPr/>
        </p:nvSpPr>
        <p:spPr>
          <a:xfrm>
            <a:off x="7359610" y="1632585"/>
            <a:ext cx="6866334" cy="221099"/>
          </a:xfrm>
          <a:prstGeom prst="roundRect">
            <a:avLst>
              <a:gd name="adj" fmla="val 9868"/>
            </a:avLst>
          </a:prstGeom>
          <a:solidFill>
            <a:srgbClr val="DADBF1"/>
          </a:solidFill>
          <a:ln/>
        </p:spPr>
      </p:sp>
      <p:pic>
        <p:nvPicPr>
          <p:cNvPr id="21" name="Image 3" descr="preencoded.png"/>
          <p:cNvPicPr>
            <a:picLocks noChangeAspect="1"/>
          </p:cNvPicPr>
          <p:nvPr/>
        </p:nvPicPr>
        <p:blipFill>
          <a:blip r:embed="rId6"/>
          <a:stretch>
            <a:fillRect/>
          </a:stretch>
        </p:blipFill>
        <p:spPr>
          <a:xfrm>
            <a:off x="10737533" y="1670209"/>
            <a:ext cx="110490" cy="138112"/>
          </a:xfrm>
          <a:prstGeom prst="rect">
            <a:avLst/>
          </a:prstGeom>
        </p:spPr>
      </p:pic>
      <p:sp>
        <p:nvSpPr>
          <p:cNvPr id="22" name="Text 16"/>
          <p:cNvSpPr/>
          <p:nvPr/>
        </p:nvSpPr>
        <p:spPr>
          <a:xfrm>
            <a:off x="7433310" y="1927384"/>
            <a:ext cx="1215390" cy="115133"/>
          </a:xfrm>
          <a:prstGeom prst="rect">
            <a:avLst/>
          </a:prstGeom>
          <a:noFill/>
          <a:ln/>
        </p:spPr>
        <p:txBody>
          <a:bodyPr wrap="none" lIns="0" tIns="0" rIns="0" bIns="0" rtlCol="0" anchor="t"/>
          <a:lstStyle/>
          <a:p>
            <a:pPr marL="0" indent="0" algn="l">
              <a:lnSpc>
                <a:spcPts val="900"/>
              </a:lnSpc>
              <a:buNone/>
            </a:pPr>
            <a:r>
              <a:rPr lang="en-US" sz="700" b="1" dirty="0">
                <a:solidFill>
                  <a:srgbClr val="272525"/>
                </a:solidFill>
                <a:latin typeface="Inter Bold" pitchFamily="34" charset="0"/>
                <a:ea typeface="Inter Bold" pitchFamily="34" charset="-122"/>
                <a:cs typeface="Inter Bold" pitchFamily="34" charset="-120"/>
              </a:rPr>
              <a:t>stdio Transport verwenden</a:t>
            </a:r>
            <a:endParaRPr lang="en-US" sz="700" dirty="0"/>
          </a:p>
        </p:txBody>
      </p:sp>
      <p:sp>
        <p:nvSpPr>
          <p:cNvPr id="23" name="Text 17"/>
          <p:cNvSpPr/>
          <p:nvPr/>
        </p:nvSpPr>
        <p:spPr>
          <a:xfrm>
            <a:off x="7433310" y="2086689"/>
            <a:ext cx="6718935" cy="235744"/>
          </a:xfrm>
          <a:prstGeom prst="rect">
            <a:avLst/>
          </a:prstGeom>
          <a:noFill/>
          <a:ln/>
        </p:spPr>
        <p:txBody>
          <a:bodyPr wrap="square" lIns="0" tIns="0" rIns="0" bIns="0" rtlCol="0" anchor="t"/>
          <a:lstStyle/>
          <a:p>
            <a:pPr marL="0" indent="0" algn="l">
              <a:lnSpc>
                <a:spcPts val="900"/>
              </a:lnSpc>
              <a:buNone/>
            </a:pPr>
            <a:r>
              <a:rPr lang="en-US" sz="550" dirty="0">
                <a:solidFill>
                  <a:srgbClr val="272525"/>
                </a:solidFill>
                <a:latin typeface="Inter" pitchFamily="34" charset="0"/>
                <a:ea typeface="Inter" pitchFamily="34" charset="-122"/>
                <a:cs typeface="Inter" pitchFamily="34" charset="-120"/>
              </a:rPr>
              <a:t>Für die Kommunikation in lokalen oder eng gekoppelten Umgebungen wird der </a:t>
            </a:r>
            <a:r>
              <a:rPr lang="en-US" sz="550" dirty="0">
                <a:solidFill>
                  <a:srgbClr val="272525"/>
                </a:solidFill>
                <a:highlight>
                  <a:srgbClr val="F2F2F2"/>
                </a:highlight>
                <a:latin typeface="Consolas" pitchFamily="34" charset="0"/>
                <a:ea typeface="Consolas" pitchFamily="34" charset="-122"/>
                <a:cs typeface="Consolas" pitchFamily="34" charset="-120"/>
              </a:rPr>
              <a:t>mcp.server.stdio_transport</a:t>
            </a:r>
            <a:r>
              <a:rPr lang="en-US" sz="550" dirty="0">
                <a:solidFill>
                  <a:srgbClr val="272525"/>
                </a:solidFill>
                <a:latin typeface="Inter" pitchFamily="34" charset="0"/>
                <a:ea typeface="Inter" pitchFamily="34" charset="-122"/>
                <a:cs typeface="Inter" pitchFamily="34" charset="-120"/>
              </a:rPr>
              <a:t> verwendet. Dieser nutzt die Standard-Ein- und -Ausgabe zur Interaktion mit dem Client.</a:t>
            </a:r>
            <a:endParaRPr lang="en-US" sz="550" dirty="0"/>
          </a:p>
        </p:txBody>
      </p:sp>
      <p:sp>
        <p:nvSpPr>
          <p:cNvPr id="24" name="Shape 18"/>
          <p:cNvSpPr/>
          <p:nvPr/>
        </p:nvSpPr>
        <p:spPr>
          <a:xfrm>
            <a:off x="396835" y="2486620"/>
            <a:ext cx="13836729" cy="5414724"/>
          </a:xfrm>
          <a:prstGeom prst="roundRect">
            <a:avLst>
              <a:gd name="adj" fmla="val 572"/>
            </a:avLst>
          </a:prstGeom>
          <a:solidFill>
            <a:srgbClr val="F2F2F2"/>
          </a:solidFill>
          <a:ln/>
        </p:spPr>
      </p:sp>
      <p:sp>
        <p:nvSpPr>
          <p:cNvPr id="25" name="Shape 19"/>
          <p:cNvSpPr/>
          <p:nvPr/>
        </p:nvSpPr>
        <p:spPr>
          <a:xfrm>
            <a:off x="393263" y="2486620"/>
            <a:ext cx="13843873" cy="5414724"/>
          </a:xfrm>
          <a:prstGeom prst="roundRect">
            <a:avLst>
              <a:gd name="adj" fmla="val 204"/>
            </a:avLst>
          </a:prstGeom>
          <a:solidFill>
            <a:srgbClr val="F2F2F2"/>
          </a:solidFill>
          <a:ln/>
        </p:spPr>
      </p:sp>
      <p:sp>
        <p:nvSpPr>
          <p:cNvPr id="26" name="Text 20"/>
          <p:cNvSpPr/>
          <p:nvPr/>
        </p:nvSpPr>
        <p:spPr>
          <a:xfrm>
            <a:off x="466963" y="2541865"/>
            <a:ext cx="13696474" cy="5304234"/>
          </a:xfrm>
          <a:prstGeom prst="rect">
            <a:avLst/>
          </a:prstGeom>
          <a:noFill/>
          <a:ln/>
        </p:spPr>
        <p:txBody>
          <a:bodyPr wrap="square" lIns="0" tIns="0" rIns="0" bIns="0" rtlCol="0" anchor="t"/>
          <a:lstStyle/>
          <a:p>
            <a:pPr marL="0" indent="0" algn="l">
              <a:lnSpc>
                <a:spcPts val="900"/>
              </a:lnSpc>
              <a:buNone/>
            </a:pPr>
            <a:r>
              <a:rPr lang="en-US" sz="550" dirty="0">
                <a:solidFill>
                  <a:srgbClr val="272525"/>
                </a:solidFill>
                <a:highlight>
                  <a:srgbClr val="F2F2F2"/>
                </a:highlight>
                <a:latin typeface="Consolas" pitchFamily="34" charset="0"/>
                <a:ea typeface="Consolas" pitchFamily="34" charset="-122"/>
                <a:cs typeface="Consolas" pitchFamily="34" charset="-120"/>
              </a:rPr>
              <a:t>import mcp.serverimport asyncioclass FileServer(mcp.server.Server):    def __init__(self):        super().__init__()        # Registriert die 'readFile'-Methode als Ressource        # Clients können diese aufrufen, um Daten zu lesen        self.add_resource("readFile", self._read_file)        # Registriert die 'writeFile'-Methode als Tool        # Clients können diese aufrufen, um Aktionen durchzuführen        self.add_tool("writeFile", self._write_file)    async def _read_file(self, path: str) -&gt; str:        """Liest den Inhalt einer Datei vom angegebenen Pfad."""        try:            async with asyncio.Lock(): # Beispiel: Lock für Dateizugriff                with open(path, 'r', encoding='utf-8') as f:                    return f.read()        except FileNotFoundError:            # Spezifischer MCP-Fehler, wenn die Datei nicht gefunden wird            raise mcp.server.exceptions.MethodNotFound(f"Datei nicht gefunden: {path}")        except Exception as e:            # Allgemeiner MCP-Fehler für unerwartete Probleme            raise mcp.server.exceptions.InternalError(f"Fehler beim Lesen der Datei: {e}")    async def _write_file(self, path: str, content: str):        """Schreibt Inhalt in eine Datei am angegebenen Pfad."""        try:            async with asyncio.Lock(): # Beispiel: Lock für Dateizugriff                with open(path, 'w', encoding='utf-8') as f:                    f.write(content)            # Gibt ein Erfolgsobjekt zurück, da keine weitere Daten erwartet werden            return {"status": "erfolgreich", "nachricht": f"Datei '{path}' geschrieben."}        except Exception as e:            raise mcp.server.exceptions.InternalError(f"Fehler beim Schreiben der Datei: {e}")if __name__ == "__main__":    # Erstellt eine Instanz unseres Datei-Servers    server = FileServer()    # Startet den Server über den stdio-Transport    # Der Server kommuniziert dann über Standard-Ein- und -Ausgabe    print("MCP FileServer gestartet. Warten auf stdio-Verbindungen...")    mcp.server.stdio_transport(server)</a:t>
            </a:r>
            <a:endParaRPr lang="en-US" sz="550" dirty="0"/>
          </a:p>
        </p:txBody>
      </p:sp>
      <p:sp>
        <p:nvSpPr>
          <p:cNvPr id="27" name="Text 21"/>
          <p:cNvSpPr/>
          <p:nvPr/>
        </p:nvSpPr>
        <p:spPr>
          <a:xfrm>
            <a:off x="396835" y="7984212"/>
            <a:ext cx="13836729" cy="117872"/>
          </a:xfrm>
          <a:prstGeom prst="rect">
            <a:avLst/>
          </a:prstGeom>
          <a:noFill/>
          <a:ln/>
        </p:spPr>
        <p:txBody>
          <a:bodyPr wrap="none" lIns="0" tIns="0" rIns="0" bIns="0" rtlCol="0" anchor="t"/>
          <a:lstStyle/>
          <a:p>
            <a:pPr marL="0" indent="0" algn="l">
              <a:lnSpc>
                <a:spcPts val="900"/>
              </a:lnSpc>
              <a:buNone/>
            </a:pPr>
            <a:r>
              <a:rPr lang="en-US" sz="550" dirty="0">
                <a:solidFill>
                  <a:srgbClr val="272525"/>
                </a:solidFill>
                <a:latin typeface="Inter" pitchFamily="34" charset="0"/>
                <a:ea typeface="Inter" pitchFamily="34" charset="-122"/>
                <a:cs typeface="Inter" pitchFamily="34" charset="-120"/>
              </a:rPr>
              <a:t>Dieses Beispiel zeigt, wie wenig Code erforderlich ist, um einen funktionsfähigen MCP-Server aufzubauen, der über </a:t>
            </a:r>
            <a:r>
              <a:rPr lang="en-US" sz="550" dirty="0">
                <a:solidFill>
                  <a:srgbClr val="272525"/>
                </a:solidFill>
                <a:highlight>
                  <a:srgbClr val="F2F2F2"/>
                </a:highlight>
                <a:latin typeface="Consolas" pitchFamily="34" charset="0"/>
                <a:ea typeface="Consolas" pitchFamily="34" charset="-122"/>
                <a:cs typeface="Consolas" pitchFamily="34" charset="-120"/>
              </a:rPr>
              <a:t>stdio</a:t>
            </a:r>
            <a:r>
              <a:rPr lang="en-US" sz="550" dirty="0">
                <a:solidFill>
                  <a:srgbClr val="272525"/>
                </a:solidFill>
                <a:latin typeface="Inter" pitchFamily="34" charset="0"/>
                <a:ea typeface="Inter" pitchFamily="34" charset="-122"/>
                <a:cs typeface="Inter" pitchFamily="34" charset="-120"/>
              </a:rPr>
              <a:t> kommuniziert und grundlegende Dateioperationen bereitstellt. Die klare Trennung von Ressourcen und Tools erleichtert die Erweiterung um weitere Funktionalitäten und die Integration in verschiedene Umgebungen.</a:t>
            </a:r>
            <a:endParaRPr lang="en-US" sz="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429816" y="458510"/>
            <a:ext cx="3926681" cy="249436"/>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Inter Bold" pitchFamily="34" charset="0"/>
                <a:ea typeface="Inter Bold" pitchFamily="34" charset="-122"/>
                <a:cs typeface="Inter Bold" pitchFamily="34" charset="-120"/>
              </a:rPr>
              <a:t>Python MCP Client Beispiel: Datei-Client</a:t>
            </a:r>
            <a:endParaRPr lang="en-US" sz="1550" dirty="0"/>
          </a:p>
        </p:txBody>
      </p:sp>
      <p:sp>
        <p:nvSpPr>
          <p:cNvPr id="5" name="Text 2"/>
          <p:cNvSpPr/>
          <p:nvPr/>
        </p:nvSpPr>
        <p:spPr>
          <a:xfrm>
            <a:off x="429816" y="827603"/>
            <a:ext cx="13770769" cy="135374"/>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Dieses Beispiel illustriert, wie eine KI-Anwendung (Client) den zuvor implementierten MCP-Datei-Server nutzt. Es demonstriert den Verbindungsaufbau, die Abfrage von Ressourcen und die Ausführung von Tools über den </a:t>
            </a:r>
            <a:r>
              <a:rPr lang="en-US" sz="600" dirty="0">
                <a:solidFill>
                  <a:srgbClr val="272525"/>
                </a:solidFill>
                <a:highlight>
                  <a:srgbClr val="F2F2F2"/>
                </a:highlight>
                <a:latin typeface="Consolas" pitchFamily="34" charset="0"/>
                <a:ea typeface="Consolas" pitchFamily="34" charset="-122"/>
                <a:cs typeface="Consolas" pitchFamily="34" charset="-120"/>
              </a:rPr>
              <a:t>stdio</a:t>
            </a:r>
            <a:r>
              <a:rPr lang="en-US" sz="600" dirty="0">
                <a:solidFill>
                  <a:srgbClr val="272525"/>
                </a:solidFill>
                <a:latin typeface="Inter" pitchFamily="34" charset="0"/>
                <a:ea typeface="Inter" pitchFamily="34" charset="-122"/>
                <a:cs typeface="Inter" pitchFamily="34" charset="-120"/>
              </a:rPr>
              <a:t> Transport, alles asynchron mit </a:t>
            </a:r>
            <a:r>
              <a:rPr lang="en-US" sz="600" dirty="0">
                <a:solidFill>
                  <a:srgbClr val="272525"/>
                </a:solidFill>
                <a:highlight>
                  <a:srgbClr val="F2F2F2"/>
                </a:highlight>
                <a:latin typeface="Consolas" pitchFamily="34" charset="0"/>
                <a:ea typeface="Consolas" pitchFamily="34" charset="-122"/>
                <a:cs typeface="Consolas" pitchFamily="34" charset="-120"/>
              </a:rPr>
              <a:t>asyncio</a:t>
            </a:r>
            <a:r>
              <a:rPr lang="en-US" sz="600" dirty="0">
                <a:solidFill>
                  <a:srgbClr val="272525"/>
                </a:solidFill>
                <a:latin typeface="Inter" pitchFamily="34" charset="0"/>
                <a:ea typeface="Inter" pitchFamily="34" charset="-122"/>
                <a:cs typeface="Inter" pitchFamily="34" charset="-120"/>
              </a:rPr>
              <a:t>.</a:t>
            </a:r>
            <a:endParaRPr lang="en-US" sz="600" dirty="0"/>
          </a:p>
        </p:txBody>
      </p:sp>
      <p:pic>
        <p:nvPicPr>
          <p:cNvPr id="6" name="Image 1" descr="preencoded.png"/>
          <p:cNvPicPr>
            <a:picLocks noChangeAspect="1"/>
          </p:cNvPicPr>
          <p:nvPr/>
        </p:nvPicPr>
        <p:blipFill>
          <a:blip r:embed="rId4"/>
          <a:stretch>
            <a:fillRect/>
          </a:stretch>
        </p:blipFill>
        <p:spPr>
          <a:xfrm>
            <a:off x="429816" y="1052751"/>
            <a:ext cx="79772" cy="99774"/>
          </a:xfrm>
          <a:prstGeom prst="rect">
            <a:avLst/>
          </a:prstGeom>
        </p:spPr>
      </p:pic>
      <p:sp>
        <p:nvSpPr>
          <p:cNvPr id="7" name="Shape 3"/>
          <p:cNvSpPr/>
          <p:nvPr/>
        </p:nvSpPr>
        <p:spPr>
          <a:xfrm>
            <a:off x="429816" y="1180743"/>
            <a:ext cx="4536996" cy="7620"/>
          </a:xfrm>
          <a:prstGeom prst="rect">
            <a:avLst/>
          </a:prstGeom>
          <a:solidFill>
            <a:srgbClr val="4950BC"/>
          </a:solidFill>
          <a:ln/>
        </p:spPr>
      </p:sp>
      <p:sp>
        <p:nvSpPr>
          <p:cNvPr id="8" name="Text 4"/>
          <p:cNvSpPr/>
          <p:nvPr/>
        </p:nvSpPr>
        <p:spPr>
          <a:xfrm>
            <a:off x="429816" y="1235869"/>
            <a:ext cx="1140143" cy="124658"/>
          </a:xfrm>
          <a:prstGeom prst="rect">
            <a:avLst/>
          </a:prstGeom>
          <a:noFill/>
          <a:ln/>
        </p:spPr>
        <p:txBody>
          <a:bodyPr wrap="none" lIns="0" tIns="0" rIns="0" bIns="0" rtlCol="0" anchor="t"/>
          <a:lstStyle/>
          <a:p>
            <a:pPr marL="0" indent="0" algn="l">
              <a:lnSpc>
                <a:spcPts val="950"/>
              </a:lnSpc>
              <a:buNone/>
            </a:pPr>
            <a:r>
              <a:rPr lang="en-US" sz="750" b="1" dirty="0">
                <a:solidFill>
                  <a:srgbClr val="272525"/>
                </a:solidFill>
                <a:latin typeface="Inter Bold" pitchFamily="34" charset="0"/>
                <a:ea typeface="Inter Bold" pitchFamily="34" charset="-122"/>
                <a:cs typeface="Inter Bold" pitchFamily="34" charset="-120"/>
              </a:rPr>
              <a:t>Client-Instanz erstellen</a:t>
            </a:r>
            <a:endParaRPr lang="en-US" sz="750" dirty="0"/>
          </a:p>
        </p:txBody>
      </p:sp>
      <p:sp>
        <p:nvSpPr>
          <p:cNvPr id="9" name="Text 5"/>
          <p:cNvSpPr/>
          <p:nvPr/>
        </p:nvSpPr>
        <p:spPr>
          <a:xfrm>
            <a:off x="429816" y="1408390"/>
            <a:ext cx="4536996" cy="135374"/>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Der MCP-Client wird durch eine Instanz von </a:t>
            </a:r>
            <a:r>
              <a:rPr lang="en-US" sz="600" dirty="0">
                <a:solidFill>
                  <a:srgbClr val="272525"/>
                </a:solidFill>
                <a:highlight>
                  <a:srgbClr val="F2F2F2"/>
                </a:highlight>
                <a:latin typeface="Consolas" pitchFamily="34" charset="0"/>
                <a:ea typeface="Consolas" pitchFamily="34" charset="-122"/>
                <a:cs typeface="Consolas" pitchFamily="34" charset="-120"/>
              </a:rPr>
              <a:t>mcp.client.Client</a:t>
            </a:r>
            <a:r>
              <a:rPr lang="en-US" sz="600" dirty="0">
                <a:solidFill>
                  <a:srgbClr val="272525"/>
                </a:solidFill>
                <a:latin typeface="Inter" pitchFamily="34" charset="0"/>
                <a:ea typeface="Inter" pitchFamily="34" charset="-122"/>
                <a:cs typeface="Inter" pitchFamily="34" charset="-120"/>
              </a:rPr>
              <a:t> repräsentiert, welche die Kommunikationslogik kapselt.</a:t>
            </a:r>
            <a:endParaRPr lang="en-US" sz="600" dirty="0"/>
          </a:p>
        </p:txBody>
      </p:sp>
      <p:pic>
        <p:nvPicPr>
          <p:cNvPr id="10" name="Image 2" descr="preencoded.png"/>
          <p:cNvPicPr>
            <a:picLocks noChangeAspect="1"/>
          </p:cNvPicPr>
          <p:nvPr/>
        </p:nvPicPr>
        <p:blipFill>
          <a:blip r:embed="rId5"/>
          <a:stretch>
            <a:fillRect/>
          </a:stretch>
        </p:blipFill>
        <p:spPr>
          <a:xfrm>
            <a:off x="5046583" y="1052751"/>
            <a:ext cx="79772" cy="99774"/>
          </a:xfrm>
          <a:prstGeom prst="rect">
            <a:avLst/>
          </a:prstGeom>
        </p:spPr>
      </p:pic>
      <p:sp>
        <p:nvSpPr>
          <p:cNvPr id="11" name="Shape 6"/>
          <p:cNvSpPr/>
          <p:nvPr/>
        </p:nvSpPr>
        <p:spPr>
          <a:xfrm>
            <a:off x="5046583" y="1180743"/>
            <a:ext cx="4537115" cy="7620"/>
          </a:xfrm>
          <a:prstGeom prst="rect">
            <a:avLst/>
          </a:prstGeom>
          <a:solidFill>
            <a:srgbClr val="4950BC"/>
          </a:solidFill>
          <a:ln/>
        </p:spPr>
      </p:sp>
      <p:sp>
        <p:nvSpPr>
          <p:cNvPr id="12" name="Text 7"/>
          <p:cNvSpPr/>
          <p:nvPr/>
        </p:nvSpPr>
        <p:spPr>
          <a:xfrm>
            <a:off x="5046583" y="1235869"/>
            <a:ext cx="1083350" cy="124658"/>
          </a:xfrm>
          <a:prstGeom prst="rect">
            <a:avLst/>
          </a:prstGeom>
          <a:noFill/>
          <a:ln/>
        </p:spPr>
        <p:txBody>
          <a:bodyPr wrap="none" lIns="0" tIns="0" rIns="0" bIns="0" rtlCol="0" anchor="t"/>
          <a:lstStyle/>
          <a:p>
            <a:pPr marL="0" indent="0" algn="l">
              <a:lnSpc>
                <a:spcPts val="950"/>
              </a:lnSpc>
              <a:buNone/>
            </a:pPr>
            <a:r>
              <a:rPr lang="en-US" sz="750" b="1" dirty="0">
                <a:solidFill>
                  <a:srgbClr val="272525"/>
                </a:solidFill>
                <a:latin typeface="Inter Bold" pitchFamily="34" charset="0"/>
                <a:ea typeface="Inter Bold" pitchFamily="34" charset="-122"/>
                <a:cs typeface="Inter Bold" pitchFamily="34" charset="-120"/>
              </a:rPr>
              <a:t>Verbindung herstellen</a:t>
            </a:r>
            <a:endParaRPr lang="en-US" sz="750" dirty="0"/>
          </a:p>
        </p:txBody>
      </p:sp>
      <p:sp>
        <p:nvSpPr>
          <p:cNvPr id="13" name="Text 8"/>
          <p:cNvSpPr/>
          <p:nvPr/>
        </p:nvSpPr>
        <p:spPr>
          <a:xfrm>
            <a:off x="5046583" y="1408390"/>
            <a:ext cx="4537115" cy="263128"/>
          </a:xfrm>
          <a:prstGeom prst="rect">
            <a:avLst/>
          </a:prstGeom>
          <a:noFill/>
          <a:ln/>
        </p:spPr>
        <p:txBody>
          <a:bodyPr wrap="squar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Der Client stellt eine Verbindung zum Server her, in diesem Fall über den </a:t>
            </a:r>
            <a:r>
              <a:rPr lang="en-US" sz="600" dirty="0">
                <a:solidFill>
                  <a:srgbClr val="272525"/>
                </a:solidFill>
                <a:highlight>
                  <a:srgbClr val="F2F2F2"/>
                </a:highlight>
                <a:latin typeface="Consolas" pitchFamily="34" charset="0"/>
                <a:ea typeface="Consolas" pitchFamily="34" charset="-122"/>
                <a:cs typeface="Consolas" pitchFamily="34" charset="-120"/>
              </a:rPr>
              <a:t>stdio</a:t>
            </a:r>
            <a:r>
              <a:rPr lang="en-US" sz="600" dirty="0">
                <a:solidFill>
                  <a:srgbClr val="272525"/>
                </a:solidFill>
                <a:latin typeface="Inter" pitchFamily="34" charset="0"/>
                <a:ea typeface="Inter" pitchFamily="34" charset="-122"/>
                <a:cs typeface="Inter" pitchFamily="34" charset="-120"/>
              </a:rPr>
              <a:t> Transport, der die Standard-Ein- und -Ausgabe nutzt.</a:t>
            </a:r>
            <a:endParaRPr lang="en-US" sz="600" dirty="0"/>
          </a:p>
        </p:txBody>
      </p:sp>
      <p:pic>
        <p:nvPicPr>
          <p:cNvPr id="14" name="Image 3" descr="preencoded.png"/>
          <p:cNvPicPr>
            <a:picLocks noChangeAspect="1"/>
          </p:cNvPicPr>
          <p:nvPr/>
        </p:nvPicPr>
        <p:blipFill>
          <a:blip r:embed="rId6"/>
          <a:stretch>
            <a:fillRect/>
          </a:stretch>
        </p:blipFill>
        <p:spPr>
          <a:xfrm>
            <a:off x="9663470" y="1052751"/>
            <a:ext cx="79772" cy="99774"/>
          </a:xfrm>
          <a:prstGeom prst="rect">
            <a:avLst/>
          </a:prstGeom>
        </p:spPr>
      </p:pic>
      <p:sp>
        <p:nvSpPr>
          <p:cNvPr id="15" name="Shape 9"/>
          <p:cNvSpPr/>
          <p:nvPr/>
        </p:nvSpPr>
        <p:spPr>
          <a:xfrm>
            <a:off x="9663470" y="1180743"/>
            <a:ext cx="4537115" cy="7620"/>
          </a:xfrm>
          <a:prstGeom prst="rect">
            <a:avLst/>
          </a:prstGeom>
          <a:solidFill>
            <a:srgbClr val="4950BC"/>
          </a:solidFill>
          <a:ln/>
        </p:spPr>
      </p:sp>
      <p:sp>
        <p:nvSpPr>
          <p:cNvPr id="16" name="Text 10"/>
          <p:cNvSpPr/>
          <p:nvPr/>
        </p:nvSpPr>
        <p:spPr>
          <a:xfrm>
            <a:off x="9663470" y="1235869"/>
            <a:ext cx="997863" cy="124658"/>
          </a:xfrm>
          <a:prstGeom prst="rect">
            <a:avLst/>
          </a:prstGeom>
          <a:noFill/>
          <a:ln/>
        </p:spPr>
        <p:txBody>
          <a:bodyPr wrap="none" lIns="0" tIns="0" rIns="0" bIns="0" rtlCol="0" anchor="t"/>
          <a:lstStyle/>
          <a:p>
            <a:pPr marL="0" indent="0" algn="l">
              <a:lnSpc>
                <a:spcPts val="950"/>
              </a:lnSpc>
              <a:buNone/>
            </a:pPr>
            <a:r>
              <a:rPr lang="en-US" sz="750" b="1" dirty="0">
                <a:solidFill>
                  <a:srgbClr val="272525"/>
                </a:solidFill>
                <a:latin typeface="Inter Bold" pitchFamily="34" charset="0"/>
                <a:ea typeface="Inter Bold" pitchFamily="34" charset="-122"/>
                <a:cs typeface="Inter Bold" pitchFamily="34" charset="-120"/>
              </a:rPr>
              <a:t>Ressourcen lesen</a:t>
            </a:r>
            <a:endParaRPr lang="en-US" sz="750" dirty="0"/>
          </a:p>
        </p:txBody>
      </p:sp>
      <p:sp>
        <p:nvSpPr>
          <p:cNvPr id="17" name="Text 11"/>
          <p:cNvSpPr/>
          <p:nvPr/>
        </p:nvSpPr>
        <p:spPr>
          <a:xfrm>
            <a:off x="9663470" y="1408390"/>
            <a:ext cx="4537115" cy="263128"/>
          </a:xfrm>
          <a:prstGeom prst="rect">
            <a:avLst/>
          </a:prstGeom>
          <a:noFill/>
          <a:ln/>
        </p:spPr>
        <p:txBody>
          <a:bodyPr wrap="squar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Mit der Methode </a:t>
            </a:r>
            <a:r>
              <a:rPr lang="en-US" sz="600" dirty="0">
                <a:solidFill>
                  <a:srgbClr val="272525"/>
                </a:solidFill>
                <a:highlight>
                  <a:srgbClr val="F2F2F2"/>
                </a:highlight>
                <a:latin typeface="Consolas" pitchFamily="34" charset="0"/>
                <a:ea typeface="Consolas" pitchFamily="34" charset="-122"/>
                <a:cs typeface="Consolas" pitchFamily="34" charset="-120"/>
              </a:rPr>
              <a:t>read_resource</a:t>
            </a:r>
            <a:r>
              <a:rPr lang="en-US" sz="600" dirty="0">
                <a:solidFill>
                  <a:srgbClr val="272525"/>
                </a:solidFill>
                <a:latin typeface="Inter" pitchFamily="34" charset="0"/>
                <a:ea typeface="Inter" pitchFamily="34" charset="-122"/>
                <a:cs typeface="Inter" pitchFamily="34" charset="-120"/>
              </a:rPr>
              <a:t> kann der Client die vom Server bereitgestellten Ressourcen (wie unsere </a:t>
            </a:r>
            <a:r>
              <a:rPr lang="en-US" sz="600" dirty="0">
                <a:solidFill>
                  <a:srgbClr val="272525"/>
                </a:solidFill>
                <a:highlight>
                  <a:srgbClr val="F2F2F2"/>
                </a:highlight>
                <a:latin typeface="Consolas" pitchFamily="34" charset="0"/>
                <a:ea typeface="Consolas" pitchFamily="34" charset="-122"/>
                <a:cs typeface="Consolas" pitchFamily="34" charset="-120"/>
              </a:rPr>
              <a:t>readFile</a:t>
            </a:r>
            <a:r>
              <a:rPr lang="en-US" sz="600" dirty="0">
                <a:solidFill>
                  <a:srgbClr val="272525"/>
                </a:solidFill>
                <a:latin typeface="Inter" pitchFamily="34" charset="0"/>
                <a:ea typeface="Inter" pitchFamily="34" charset="-122"/>
                <a:cs typeface="Inter" pitchFamily="34" charset="-120"/>
              </a:rPr>
              <a:t>-Methode) abfragen und Daten empfangen.</a:t>
            </a:r>
            <a:endParaRPr lang="en-US" sz="600" dirty="0"/>
          </a:p>
        </p:txBody>
      </p:sp>
      <p:pic>
        <p:nvPicPr>
          <p:cNvPr id="18" name="Image 4" descr="preencoded.png"/>
          <p:cNvPicPr>
            <a:picLocks noChangeAspect="1"/>
          </p:cNvPicPr>
          <p:nvPr/>
        </p:nvPicPr>
        <p:blipFill>
          <a:blip r:embed="rId7"/>
          <a:stretch>
            <a:fillRect/>
          </a:stretch>
        </p:blipFill>
        <p:spPr>
          <a:xfrm>
            <a:off x="429816" y="1811060"/>
            <a:ext cx="79772" cy="99774"/>
          </a:xfrm>
          <a:prstGeom prst="rect">
            <a:avLst/>
          </a:prstGeom>
        </p:spPr>
      </p:pic>
      <p:sp>
        <p:nvSpPr>
          <p:cNvPr id="19" name="Shape 12"/>
          <p:cNvSpPr/>
          <p:nvPr/>
        </p:nvSpPr>
        <p:spPr>
          <a:xfrm>
            <a:off x="429816" y="1939052"/>
            <a:ext cx="6845498" cy="7620"/>
          </a:xfrm>
          <a:prstGeom prst="rect">
            <a:avLst/>
          </a:prstGeom>
          <a:solidFill>
            <a:srgbClr val="4950BC"/>
          </a:solidFill>
          <a:ln/>
        </p:spPr>
      </p:sp>
      <p:sp>
        <p:nvSpPr>
          <p:cNvPr id="20" name="Text 13"/>
          <p:cNvSpPr/>
          <p:nvPr/>
        </p:nvSpPr>
        <p:spPr>
          <a:xfrm>
            <a:off x="429816" y="1994178"/>
            <a:ext cx="997863" cy="124658"/>
          </a:xfrm>
          <a:prstGeom prst="rect">
            <a:avLst/>
          </a:prstGeom>
          <a:noFill/>
          <a:ln/>
        </p:spPr>
        <p:txBody>
          <a:bodyPr wrap="none" lIns="0" tIns="0" rIns="0" bIns="0" rtlCol="0" anchor="t"/>
          <a:lstStyle/>
          <a:p>
            <a:pPr marL="0" indent="0" algn="l">
              <a:lnSpc>
                <a:spcPts val="950"/>
              </a:lnSpc>
              <a:buNone/>
            </a:pPr>
            <a:r>
              <a:rPr lang="en-US" sz="750" b="1" dirty="0">
                <a:solidFill>
                  <a:srgbClr val="272525"/>
                </a:solidFill>
                <a:latin typeface="Inter Bold" pitchFamily="34" charset="0"/>
                <a:ea typeface="Inter Bold" pitchFamily="34" charset="-122"/>
                <a:cs typeface="Inter Bold" pitchFamily="34" charset="-120"/>
              </a:rPr>
              <a:t>Tools nutzen</a:t>
            </a:r>
            <a:endParaRPr lang="en-US" sz="750" dirty="0"/>
          </a:p>
        </p:txBody>
      </p:sp>
      <p:sp>
        <p:nvSpPr>
          <p:cNvPr id="21" name="Text 14"/>
          <p:cNvSpPr/>
          <p:nvPr/>
        </p:nvSpPr>
        <p:spPr>
          <a:xfrm>
            <a:off x="429816" y="2166699"/>
            <a:ext cx="6845498" cy="135374"/>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Die Methode </a:t>
            </a:r>
            <a:r>
              <a:rPr lang="en-US" sz="600" dirty="0">
                <a:solidFill>
                  <a:srgbClr val="272525"/>
                </a:solidFill>
                <a:highlight>
                  <a:srgbClr val="F2F2F2"/>
                </a:highlight>
                <a:latin typeface="Consolas" pitchFamily="34" charset="0"/>
                <a:ea typeface="Consolas" pitchFamily="34" charset="-122"/>
                <a:cs typeface="Consolas" pitchFamily="34" charset="-120"/>
              </a:rPr>
              <a:t>call_tool</a:t>
            </a:r>
            <a:r>
              <a:rPr lang="en-US" sz="600" dirty="0">
                <a:solidFill>
                  <a:srgbClr val="272525"/>
                </a:solidFill>
                <a:latin typeface="Inter" pitchFamily="34" charset="0"/>
                <a:ea typeface="Inter" pitchFamily="34" charset="-122"/>
                <a:cs typeface="Inter" pitchFamily="34" charset="-120"/>
              </a:rPr>
              <a:t> ermöglicht dem Client, Tools auf dem Server auszuführen (z.B. unsere </a:t>
            </a:r>
            <a:r>
              <a:rPr lang="en-US" sz="600" dirty="0">
                <a:solidFill>
                  <a:srgbClr val="272525"/>
                </a:solidFill>
                <a:highlight>
                  <a:srgbClr val="F2F2F2"/>
                </a:highlight>
                <a:latin typeface="Consolas" pitchFamily="34" charset="0"/>
                <a:ea typeface="Consolas" pitchFamily="34" charset="-122"/>
                <a:cs typeface="Consolas" pitchFamily="34" charset="-120"/>
              </a:rPr>
              <a:t>writeFile</a:t>
            </a:r>
            <a:r>
              <a:rPr lang="en-US" sz="600" dirty="0">
                <a:solidFill>
                  <a:srgbClr val="272525"/>
                </a:solidFill>
                <a:latin typeface="Inter" pitchFamily="34" charset="0"/>
                <a:ea typeface="Inter" pitchFamily="34" charset="-122"/>
                <a:cs typeface="Inter" pitchFamily="34" charset="-120"/>
              </a:rPr>
              <a:t>-Methode) und Serveraktionen zu triggern.</a:t>
            </a:r>
            <a:endParaRPr lang="en-US" sz="600" dirty="0"/>
          </a:p>
        </p:txBody>
      </p:sp>
      <p:pic>
        <p:nvPicPr>
          <p:cNvPr id="22" name="Image 5" descr="preencoded.png"/>
          <p:cNvPicPr>
            <a:picLocks noChangeAspect="1"/>
          </p:cNvPicPr>
          <p:nvPr/>
        </p:nvPicPr>
        <p:blipFill>
          <a:blip r:embed="rId8"/>
          <a:stretch>
            <a:fillRect/>
          </a:stretch>
        </p:blipFill>
        <p:spPr>
          <a:xfrm>
            <a:off x="7355086" y="1811060"/>
            <a:ext cx="79772" cy="99774"/>
          </a:xfrm>
          <a:prstGeom prst="rect">
            <a:avLst/>
          </a:prstGeom>
        </p:spPr>
      </p:pic>
      <p:sp>
        <p:nvSpPr>
          <p:cNvPr id="23" name="Shape 15"/>
          <p:cNvSpPr/>
          <p:nvPr/>
        </p:nvSpPr>
        <p:spPr>
          <a:xfrm>
            <a:off x="7355086" y="1939052"/>
            <a:ext cx="6845498" cy="7620"/>
          </a:xfrm>
          <a:prstGeom prst="rect">
            <a:avLst/>
          </a:prstGeom>
          <a:solidFill>
            <a:srgbClr val="4950BC"/>
          </a:solidFill>
          <a:ln/>
        </p:spPr>
      </p:sp>
      <p:sp>
        <p:nvSpPr>
          <p:cNvPr id="24" name="Text 16"/>
          <p:cNvSpPr/>
          <p:nvPr/>
        </p:nvSpPr>
        <p:spPr>
          <a:xfrm>
            <a:off x="7355086" y="1994178"/>
            <a:ext cx="1220272" cy="124658"/>
          </a:xfrm>
          <a:prstGeom prst="rect">
            <a:avLst/>
          </a:prstGeom>
          <a:noFill/>
          <a:ln/>
        </p:spPr>
        <p:txBody>
          <a:bodyPr wrap="none" lIns="0" tIns="0" rIns="0" bIns="0" rtlCol="0" anchor="t"/>
          <a:lstStyle/>
          <a:p>
            <a:pPr marL="0" indent="0" algn="l">
              <a:lnSpc>
                <a:spcPts val="950"/>
              </a:lnSpc>
              <a:buNone/>
            </a:pPr>
            <a:r>
              <a:rPr lang="en-US" sz="750" b="1" dirty="0">
                <a:solidFill>
                  <a:srgbClr val="272525"/>
                </a:solidFill>
                <a:latin typeface="Inter Bold" pitchFamily="34" charset="0"/>
                <a:ea typeface="Inter Bold" pitchFamily="34" charset="-122"/>
                <a:cs typeface="Inter Bold" pitchFamily="34" charset="-120"/>
              </a:rPr>
              <a:t>Asynchrone Operationen</a:t>
            </a:r>
            <a:endParaRPr lang="en-US" sz="750" dirty="0"/>
          </a:p>
        </p:txBody>
      </p:sp>
      <p:sp>
        <p:nvSpPr>
          <p:cNvPr id="25" name="Text 17"/>
          <p:cNvSpPr/>
          <p:nvPr/>
        </p:nvSpPr>
        <p:spPr>
          <a:xfrm>
            <a:off x="7355086" y="2166699"/>
            <a:ext cx="6845498" cy="135374"/>
          </a:xfrm>
          <a:prstGeom prst="rect">
            <a:avLst/>
          </a:prstGeom>
          <a:noFill/>
          <a:ln/>
        </p:spPr>
        <p:txBody>
          <a:bodyPr wrap="none" lIns="0" tIns="0" rIns="0" bIns="0" rtlCol="0" anchor="t"/>
          <a:lstStyle/>
          <a:p>
            <a:pPr marL="0" indent="0" algn="l">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asyncio</a:t>
            </a:r>
            <a:r>
              <a:rPr lang="en-US" sz="600" dirty="0">
                <a:solidFill>
                  <a:srgbClr val="272525"/>
                </a:solidFill>
                <a:latin typeface="Inter" pitchFamily="34" charset="0"/>
                <a:ea typeface="Inter" pitchFamily="34" charset="-122"/>
                <a:cs typeface="Inter" pitchFamily="34" charset="-120"/>
              </a:rPr>
              <a:t> wird verwendet, um nicht-blockierende Operationen zu ermöglichen, was für moderne, performante KI-Anwendungen unerlässlich ist.</a:t>
            </a:r>
            <a:endParaRPr lang="en-US" sz="600" dirty="0"/>
          </a:p>
        </p:txBody>
      </p:sp>
      <p:sp>
        <p:nvSpPr>
          <p:cNvPr id="26" name="Shape 18"/>
          <p:cNvSpPr/>
          <p:nvPr/>
        </p:nvSpPr>
        <p:spPr>
          <a:xfrm>
            <a:off x="429816" y="2451616"/>
            <a:ext cx="13770769" cy="5101947"/>
          </a:xfrm>
          <a:prstGeom prst="roundRect">
            <a:avLst>
              <a:gd name="adj" fmla="val 657"/>
            </a:avLst>
          </a:prstGeom>
          <a:solidFill>
            <a:srgbClr val="F2F2F2"/>
          </a:solidFill>
          <a:ln/>
        </p:spPr>
      </p:sp>
      <p:sp>
        <p:nvSpPr>
          <p:cNvPr id="27" name="Shape 19"/>
          <p:cNvSpPr/>
          <p:nvPr/>
        </p:nvSpPr>
        <p:spPr>
          <a:xfrm>
            <a:off x="425887" y="2451616"/>
            <a:ext cx="13778627" cy="5101947"/>
          </a:xfrm>
          <a:prstGeom prst="roundRect">
            <a:avLst>
              <a:gd name="adj" fmla="val 235"/>
            </a:avLst>
          </a:prstGeom>
          <a:solidFill>
            <a:srgbClr val="F2F2F2"/>
          </a:solidFill>
          <a:ln/>
        </p:spPr>
      </p:sp>
      <p:sp>
        <p:nvSpPr>
          <p:cNvPr id="28" name="Text 20"/>
          <p:cNvSpPr/>
          <p:nvPr/>
        </p:nvSpPr>
        <p:spPr>
          <a:xfrm>
            <a:off x="505658" y="2511385"/>
            <a:ext cx="13619083" cy="4982408"/>
          </a:xfrm>
          <a:prstGeom prst="rect">
            <a:avLst/>
          </a:prstGeom>
          <a:noFill/>
          <a:ln/>
        </p:spPr>
        <p:txBody>
          <a:bodyPr wrap="square" lIns="0" tIns="0" rIns="0" bIns="0" rtlCol="0" anchor="t"/>
          <a:lstStyle/>
          <a:p>
            <a:pPr marL="0" indent="0" algn="l">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import mcp.clientimport asyncioasync def main():    # Erstellt eine Client-Instanz. Für stdio benötigt der Client einen Pfad zum Server-Prozess.    # Hier simulieren wir den Server-Start über ein subprocess. Für reale Anwendungen ggf. Pfad zum Server-Skript angeben.    client = mcp.client.Client(await mcp.client.stdio_transport(        command=["python", "file_server.py"] # Ersetze "file_server.py" durch den tatsächlichen Pfad zu deinem Server-Skript    ))    try:        # 1. Beispiel: Eine Ressource lesen (Dateiinhalt)        print("Versuche 'readFile' aufzurufen...")        file_content = await client.read_resource("readFile", path="./test_file.txt")        print(f"Inhalt von test_file.txt: \n{file_content}")        # 2. Beispiel: Ein Tool ausführen (Datei schreiben)        print("\nVersuche 'writeFile' aufzurufen...")        write_result = await client.call_tool("writeFile", path="./new_file.txt", content="Hallo, MCP Client hat diese Datei geschrieben!")        print(f"Ergebnis von writeFile: {write_result}")        # 3. Beispiel: Eine Ressource lesen (die neu geschriebene Datei)        print("\nVersuche die neu geschriebene Datei zu lesen...")        new_file_content = await client.read_resource("readFile", path="./new_file.txt")        print(f"Inhalt von new_file.txt: \n{new_file_content}")    except Exception as e:        print(f"Ein Fehler ist aufgetreten: {e}")    finally:        # Stellt sicher, dass der Client sauber heruntergefahren wird        await client.close()if __name__ == "__main__":    # Erstelle eine Dummy-Datei für den Lesetest    with open("test_file.txt", "w", encoding="utf-8") as f:        f.write("Dies ist ein Testinhalt für den MCP Client.")        asyncio.run(main())</a:t>
            </a:r>
            <a:endParaRPr lang="en-US" sz="600" dirty="0"/>
          </a:p>
        </p:txBody>
      </p:sp>
      <p:sp>
        <p:nvSpPr>
          <p:cNvPr id="29" name="Text 21"/>
          <p:cNvSpPr/>
          <p:nvPr/>
        </p:nvSpPr>
        <p:spPr>
          <a:xfrm>
            <a:off x="429816" y="7643336"/>
            <a:ext cx="13770769" cy="127754"/>
          </a:xfrm>
          <a:prstGeom prst="rect">
            <a:avLst/>
          </a:prstGeom>
          <a:noFill/>
          <a:ln/>
        </p:spPr>
        <p:txBody>
          <a:bodyPr wrap="none" lIns="0" tIns="0" rIns="0" bIns="0" rtlCol="0" anchor="t"/>
          <a:lstStyle/>
          <a:p>
            <a:pPr marL="0" indent="0" algn="l">
              <a:lnSpc>
                <a:spcPts val="1000"/>
              </a:lnSpc>
              <a:buNone/>
            </a:pPr>
            <a:r>
              <a:rPr lang="en-US" sz="6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2241" y="794147"/>
            <a:ext cx="13065919" cy="1396841"/>
          </a:xfrm>
          <a:prstGeom prst="rect">
            <a:avLst/>
          </a:prstGeom>
          <a:noFill/>
          <a:ln/>
        </p:spPr>
        <p:txBody>
          <a:bodyPr wrap="squar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FastMCP Framework: Die Alternative zur offiziellen SDK</a:t>
            </a:r>
            <a:endParaRPr lang="en-US" sz="4350" dirty="0"/>
          </a:p>
        </p:txBody>
      </p:sp>
      <p:sp>
        <p:nvSpPr>
          <p:cNvPr id="3" name="Text 1"/>
          <p:cNvSpPr/>
          <p:nvPr/>
        </p:nvSpPr>
        <p:spPr>
          <a:xfrm>
            <a:off x="782241" y="2637949"/>
            <a:ext cx="13065919" cy="107263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Das FastMCP Framework, entwickelt von jlowin, bietet eine leistungsstarke und vereinfachte Herangehensweise an die MCP-Entwicklung. Es wurde konzipiert, um die Komplexität der Server- und Client-Implementierung zu reduzieren und Entwicklern eine effizientere, produktivere Erfahrung zu ermöglichen.</a:t>
            </a:r>
            <a:endParaRPr lang="en-US" sz="1750" dirty="0"/>
          </a:p>
        </p:txBody>
      </p:sp>
      <p:pic>
        <p:nvPicPr>
          <p:cNvPr id="4" name="Image 0" descr="preencoded.png"/>
          <p:cNvPicPr>
            <a:picLocks noChangeAspect="1"/>
          </p:cNvPicPr>
          <p:nvPr/>
        </p:nvPicPr>
        <p:blipFill>
          <a:blip r:embed="rId3"/>
          <a:stretch>
            <a:fillRect/>
          </a:stretch>
        </p:blipFill>
        <p:spPr>
          <a:xfrm>
            <a:off x="782241" y="3961924"/>
            <a:ext cx="558760" cy="558760"/>
          </a:xfrm>
          <a:prstGeom prst="rect">
            <a:avLst/>
          </a:prstGeom>
        </p:spPr>
      </p:pic>
      <p:sp>
        <p:nvSpPr>
          <p:cNvPr id="5" name="Text 2"/>
          <p:cNvSpPr/>
          <p:nvPr/>
        </p:nvSpPr>
        <p:spPr>
          <a:xfrm>
            <a:off x="782241" y="4800005"/>
            <a:ext cx="2793921" cy="34921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Pythonic API</a:t>
            </a:r>
            <a:endParaRPr lang="en-US" sz="2150" dirty="0"/>
          </a:p>
        </p:txBody>
      </p:sp>
      <p:sp>
        <p:nvSpPr>
          <p:cNvPr id="6" name="Text 3"/>
          <p:cNvSpPr/>
          <p:nvPr/>
        </p:nvSpPr>
        <p:spPr>
          <a:xfrm>
            <a:off x="782241" y="5283279"/>
            <a:ext cx="4169093" cy="214526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Genießen Sie eine intuitive und idiomatische Python-Programmierschnittstelle, die sich nahtlos in bestehende Projekte integrieren lässt und die Lernkurve erheblich verkürzt.</a:t>
            </a:r>
            <a:endParaRPr lang="en-US" sz="1750" dirty="0"/>
          </a:p>
        </p:txBody>
      </p:sp>
      <p:pic>
        <p:nvPicPr>
          <p:cNvPr id="7" name="Image 1" descr="preencoded.png"/>
          <p:cNvPicPr>
            <a:picLocks noChangeAspect="1"/>
          </p:cNvPicPr>
          <p:nvPr/>
        </p:nvPicPr>
        <p:blipFill>
          <a:blip r:embed="rId4"/>
          <a:stretch>
            <a:fillRect/>
          </a:stretch>
        </p:blipFill>
        <p:spPr>
          <a:xfrm>
            <a:off x="5230654" y="3961924"/>
            <a:ext cx="558760" cy="558760"/>
          </a:xfrm>
          <a:prstGeom prst="rect">
            <a:avLst/>
          </a:prstGeom>
        </p:spPr>
      </p:pic>
      <p:sp>
        <p:nvSpPr>
          <p:cNvPr id="8" name="Text 4"/>
          <p:cNvSpPr/>
          <p:nvPr/>
        </p:nvSpPr>
        <p:spPr>
          <a:xfrm>
            <a:off x="5230654" y="4800005"/>
            <a:ext cx="3601045" cy="34921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Automatische Typisierung</a:t>
            </a:r>
            <a:endParaRPr lang="en-US" sz="2150" dirty="0"/>
          </a:p>
        </p:txBody>
      </p:sp>
      <p:sp>
        <p:nvSpPr>
          <p:cNvPr id="9" name="Text 5"/>
          <p:cNvSpPr/>
          <p:nvPr/>
        </p:nvSpPr>
        <p:spPr>
          <a:xfrm>
            <a:off x="5230654" y="5283279"/>
            <a:ext cx="4169093" cy="178772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FastMCP übernimmt die automatische Typisierung von Daten, was die Fehleranfälligkeit reduziert und die Robustheit Ihrer Anwendungen durch verbesserte Datenkonsistenz erhöht.</a:t>
            </a:r>
            <a:endParaRPr lang="en-US" sz="1750" dirty="0"/>
          </a:p>
        </p:txBody>
      </p:sp>
      <p:pic>
        <p:nvPicPr>
          <p:cNvPr id="10" name="Image 2" descr="preencoded.png"/>
          <p:cNvPicPr>
            <a:picLocks noChangeAspect="1"/>
          </p:cNvPicPr>
          <p:nvPr/>
        </p:nvPicPr>
        <p:blipFill>
          <a:blip r:embed="rId5"/>
          <a:stretch>
            <a:fillRect/>
          </a:stretch>
        </p:blipFill>
        <p:spPr>
          <a:xfrm>
            <a:off x="9679067" y="3961924"/>
            <a:ext cx="558760" cy="558760"/>
          </a:xfrm>
          <a:prstGeom prst="rect">
            <a:avLst/>
          </a:prstGeom>
        </p:spPr>
      </p:pic>
      <p:sp>
        <p:nvSpPr>
          <p:cNvPr id="11" name="Text 6"/>
          <p:cNvSpPr/>
          <p:nvPr/>
        </p:nvSpPr>
        <p:spPr>
          <a:xfrm>
            <a:off x="9679067" y="4800005"/>
            <a:ext cx="4169093" cy="698421"/>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Decorator-basierte Entwicklung</a:t>
            </a:r>
            <a:endParaRPr lang="en-US" sz="2150" dirty="0"/>
          </a:p>
        </p:txBody>
      </p:sp>
      <p:sp>
        <p:nvSpPr>
          <p:cNvPr id="12" name="Text 7"/>
          <p:cNvSpPr/>
          <p:nvPr/>
        </p:nvSpPr>
        <p:spPr>
          <a:xfrm>
            <a:off x="9679067" y="5632490"/>
            <a:ext cx="4169093" cy="180296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Nutzen Sie </a:t>
            </a:r>
            <a:r>
              <a:rPr lang="en-US" sz="1750" dirty="0">
                <a:solidFill>
                  <a:srgbClr val="272525"/>
                </a:solidFill>
                <a:highlight>
                  <a:srgbClr val="F2F2F2"/>
                </a:highlight>
                <a:latin typeface="Consolas" pitchFamily="34" charset="0"/>
                <a:ea typeface="Consolas" pitchFamily="34" charset="-122"/>
                <a:cs typeface="Consolas" pitchFamily="34" charset="-120"/>
              </a:rPr>
              <a:t>@fastmcp.tool</a:t>
            </a:r>
            <a:r>
              <a:rPr lang="en-US" sz="1750" dirty="0">
                <a:solidFill>
                  <a:srgbClr val="272525"/>
                </a:solidFill>
                <a:latin typeface="Inter" pitchFamily="34" charset="0"/>
                <a:ea typeface="Inter" pitchFamily="34" charset="-122"/>
                <a:cs typeface="Inter" pitchFamily="34" charset="-120"/>
              </a:rPr>
              <a:t> und </a:t>
            </a:r>
            <a:r>
              <a:rPr lang="en-US" sz="1750" dirty="0">
                <a:solidFill>
                  <a:srgbClr val="272525"/>
                </a:solidFill>
                <a:highlight>
                  <a:srgbClr val="F2F2F2"/>
                </a:highlight>
                <a:latin typeface="Consolas" pitchFamily="34" charset="0"/>
                <a:ea typeface="Consolas" pitchFamily="34" charset="-122"/>
                <a:cs typeface="Consolas" pitchFamily="34" charset="-120"/>
              </a:rPr>
              <a:t>@fastmcp.resource</a:t>
            </a:r>
            <a:r>
              <a:rPr lang="en-US" sz="1750" dirty="0">
                <a:solidFill>
                  <a:srgbClr val="272525"/>
                </a:solidFill>
                <a:latin typeface="Inter" pitchFamily="34" charset="0"/>
                <a:ea typeface="Inter" pitchFamily="34" charset="-122"/>
                <a:cs typeface="Inter" pitchFamily="34" charset="-120"/>
              </a:rPr>
              <a:t> Decorators für eine deklarative und saubere Codebasis, die die Definition von MCP-Diensten vereinfacht und beschleunigt.</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96835" y="311825"/>
            <a:ext cx="6235422"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FastMCP Code-Beispiel: Ein einfacher Server</a:t>
            </a:r>
            <a:endParaRPr lang="en-US" sz="2200" dirty="0"/>
          </a:p>
        </p:txBody>
      </p:sp>
      <p:sp>
        <p:nvSpPr>
          <p:cNvPr id="3" name="Text 1"/>
          <p:cNvSpPr/>
          <p:nvPr/>
        </p:nvSpPr>
        <p:spPr>
          <a:xfrm>
            <a:off x="396835" y="892969"/>
            <a:ext cx="13836729"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Mit FastMCP wird die Implementierung eines MCP-Servers außergewöhnlich einfach und direkt. Durch die Verwendung von Decorators können Sie Tools und Ressourcen mit nur wenigen Zeilen Code definieren. Nach der Installation mit </a:t>
            </a:r>
            <a:r>
              <a:rPr lang="en-US" sz="850" dirty="0">
                <a:solidFill>
                  <a:srgbClr val="272525"/>
                </a:solidFill>
                <a:highlight>
                  <a:srgbClr val="F2F2F2"/>
                </a:highlight>
                <a:latin typeface="Consolas" pitchFamily="34" charset="0"/>
                <a:ea typeface="Consolas" pitchFamily="34" charset="-122"/>
                <a:cs typeface="Consolas" pitchFamily="34" charset="-120"/>
              </a:rPr>
              <a:t>pip install fastmcp</a:t>
            </a:r>
            <a:r>
              <a:rPr lang="en-US" sz="850" dirty="0">
                <a:solidFill>
                  <a:srgbClr val="272525"/>
                </a:solidFill>
                <a:latin typeface="Inter" pitchFamily="34" charset="0"/>
                <a:ea typeface="Inter" pitchFamily="34" charset="-122"/>
                <a:cs typeface="Inter" pitchFamily="34" charset="-120"/>
              </a:rPr>
              <a:t> können Sie sofort loslegen, wie das folgende Beispiel eines Dateiservers demonstriert.</a:t>
            </a:r>
            <a:endParaRPr lang="en-US" sz="850" dirty="0"/>
          </a:p>
        </p:txBody>
      </p:sp>
      <p:sp>
        <p:nvSpPr>
          <p:cNvPr id="4" name="Shape 2"/>
          <p:cNvSpPr/>
          <p:nvPr/>
        </p:nvSpPr>
        <p:spPr>
          <a:xfrm>
            <a:off x="396835" y="1391007"/>
            <a:ext cx="13836729" cy="9605486"/>
          </a:xfrm>
          <a:prstGeom prst="roundRect">
            <a:avLst>
              <a:gd name="adj" fmla="val 496"/>
            </a:avLst>
          </a:prstGeom>
          <a:solidFill>
            <a:srgbClr val="F2F2F2"/>
          </a:solidFill>
          <a:ln/>
        </p:spPr>
      </p:sp>
      <p:sp>
        <p:nvSpPr>
          <p:cNvPr id="5" name="Shape 3"/>
          <p:cNvSpPr/>
          <p:nvPr/>
        </p:nvSpPr>
        <p:spPr>
          <a:xfrm>
            <a:off x="391239" y="1391007"/>
            <a:ext cx="13847921" cy="9605486"/>
          </a:xfrm>
          <a:prstGeom prst="roundRect">
            <a:avLst>
              <a:gd name="adj" fmla="val 177"/>
            </a:avLst>
          </a:prstGeom>
          <a:solidFill>
            <a:srgbClr val="F2F2F2"/>
          </a:solidFill>
          <a:ln/>
        </p:spPr>
      </p:sp>
      <p:sp>
        <p:nvSpPr>
          <p:cNvPr id="6" name="Text 4"/>
          <p:cNvSpPr/>
          <p:nvPr/>
        </p:nvSpPr>
        <p:spPr>
          <a:xfrm>
            <a:off x="504587" y="1476018"/>
            <a:ext cx="13621226" cy="9435465"/>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fastmcpimport asyncioimport os# Definition des FastMCP Serversclass MyFileServer(fastmcp.Server):    def __init__(self):        super().__init__()        self.files_dir = "server_files"        os.makedirs(self.files_dir, exist_ok=True)    @fastmcp.tool()    async def writeFile(self, path: str, content: str) -&gt; dict:        """Schreibt Inhalt in eine Datei."""        file_path = os.path.join(self.files_dir, os.path.basename(path))        with open(file_path, "w", encoding="utf-8") as f:            f.write(content)        return {"status": "erfolgreich", "nachricht": f"Datei '{os.path.basename(path)}' geschrieben."}    @fastmcp.resource()    async def readFile(self, path: str) -&gt; str:        """Liest den Inhalt einer Datei."""        file_path = os.path.join(self.files_dir, os.path.basename(path))        if not os.path.exists(file_path):            raise fastmcp.NotFoundError(f"Datei '{os.path.basename(path)}' nicht gefunden.")        with open(file_path, "r", encoding="utf-8") as f:            return f.read()    @fastmcp.resource()    async def serverInfo(self) -&gt; dict:        """Gibt grundlegende Serverinformationen zurück."""        return {"server_name": "FastMCP FileServer", "version": "1.0", "status": "online"}async def main():    # Erstellt und startet den FastMCP Server    server = MyFileServer()    # Für dieses Beispiel wird ein einfaches HTTP-Transport genutzt,    # aber auch stdio oder andere Transports sind möglich.    # In einer realen Anwendung würden Sie den Server über einen HTTP-Endpunkt verfügbar machen.    print("FastMCP FileServer gestartet. Tools und Ressourcen bereit.")    # Der Server läuft asynchron. Hier eine einfache Wartezeit, um den Server "laufen" zu lassen.    await asyncio.sleep(3600) # Server für 1 Stunde laufen lassen oder bis beendetif __name__ == "__main__":    print("Starte FastMCP Server...")    # Optional: Initialisierung einer Testdatei    if not os.path.exists("server_files/initial_file.txt"):        os.makedirs("server_files", exist_ok=True)        with open("server_files/initial_file.txt", "w", encoding="utf-8") as f:            f.write("Dies ist eine von FastMCP verwaltete Datei.")    asyncio.run(main())</a:t>
            </a:r>
            <a:endParaRPr lang="en-US" sz="850" dirty="0"/>
          </a:p>
        </p:txBody>
      </p:sp>
      <p:sp>
        <p:nvSpPr>
          <p:cNvPr id="7" name="Text 5"/>
          <p:cNvSpPr/>
          <p:nvPr/>
        </p:nvSpPr>
        <p:spPr>
          <a:xfrm>
            <a:off x="396835" y="11124009"/>
            <a:ext cx="13836729"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Beispiel verdeutlicht die Eleganz und Effizienz von FastMCP. Durch die Verwendung von </a:t>
            </a:r>
            <a:r>
              <a:rPr lang="en-US" sz="850" dirty="0">
                <a:solidFill>
                  <a:srgbClr val="272525"/>
                </a:solidFill>
                <a:highlight>
                  <a:srgbClr val="F2F2F2"/>
                </a:highlight>
                <a:latin typeface="Consolas" pitchFamily="34" charset="0"/>
                <a:ea typeface="Consolas" pitchFamily="34" charset="-122"/>
                <a:cs typeface="Consolas" pitchFamily="34" charset="-120"/>
              </a:rPr>
              <a:t>@fastmcp.tool</a:t>
            </a:r>
            <a:r>
              <a:rPr lang="en-US" sz="850" dirty="0">
                <a:solidFill>
                  <a:srgbClr val="272525"/>
                </a:solidFill>
                <a:latin typeface="Inter" pitchFamily="34" charset="0"/>
                <a:ea typeface="Inter" pitchFamily="34" charset="-122"/>
                <a:cs typeface="Inter" pitchFamily="34" charset="-120"/>
              </a:rPr>
              <a:t> und </a:t>
            </a:r>
            <a:r>
              <a:rPr lang="en-US" sz="850" dirty="0">
                <a:solidFill>
                  <a:srgbClr val="272525"/>
                </a:solidFill>
                <a:highlight>
                  <a:srgbClr val="F2F2F2"/>
                </a:highlight>
                <a:latin typeface="Consolas" pitchFamily="34" charset="0"/>
                <a:ea typeface="Consolas" pitchFamily="34" charset="-122"/>
                <a:cs typeface="Consolas" pitchFamily="34" charset="-120"/>
              </a:rPr>
              <a:t>@fastmcp.resource</a:t>
            </a:r>
            <a:r>
              <a:rPr lang="en-US" sz="850" dirty="0">
                <a:solidFill>
                  <a:srgbClr val="272525"/>
                </a:solidFill>
                <a:latin typeface="Inter" pitchFamily="34" charset="0"/>
                <a:ea typeface="Inter" pitchFamily="34" charset="-122"/>
                <a:cs typeface="Inter" pitchFamily="34" charset="-120"/>
              </a:rPr>
              <a:t> Decorators wird der Code nicht nur kompakter und lesbarer, sondern auch weniger fehleranfällig, da die API-Schnittstellen direkt aus den Python-Funktionssignaturen abgeleitet werden. Dies ermöglicht eine schnelle Entwicklung robuster MCP-Services.</a:t>
            </a:r>
            <a:endParaRPr lang="en-US" sz="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377684"/>
            <a:ext cx="672155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4. C++ Implementierung</a:t>
            </a:r>
            <a:endParaRPr lang="en-US" sz="4450" dirty="0"/>
          </a:p>
        </p:txBody>
      </p:sp>
      <p:sp>
        <p:nvSpPr>
          <p:cNvPr id="5" name="Text 2"/>
          <p:cNvSpPr/>
          <p:nvPr/>
        </p:nvSpPr>
        <p:spPr>
          <a:xfrm>
            <a:off x="793790" y="4426625"/>
            <a:ext cx="8902779"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MCP in C++ für Performance-kritische Anwendungen</a:t>
            </a:r>
            <a:endParaRPr lang="en-US" sz="26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62714" y="740569"/>
            <a:ext cx="6286738" cy="544830"/>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Übersicht der C++ MCP SDKs</a:t>
            </a:r>
            <a:endParaRPr lang="en-US" sz="3400" dirty="0"/>
          </a:p>
        </p:txBody>
      </p:sp>
      <p:sp>
        <p:nvSpPr>
          <p:cNvPr id="3" name="Text 1"/>
          <p:cNvSpPr/>
          <p:nvPr/>
        </p:nvSpPr>
        <p:spPr>
          <a:xfrm>
            <a:off x="762714" y="1634014"/>
            <a:ext cx="13104971" cy="5576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Für die Entwicklung von MCP-Anwendungen in C++ stehen zwei führende SDKs zur Verfügung, die jeweils auf spezifische Schwerpunkte ausgelegt sind, aber beide eine solide Basis für leistungsstarke und sichere Implementierungen bieten.</a:t>
            </a:r>
            <a:endParaRPr lang="en-US" sz="1350" dirty="0"/>
          </a:p>
        </p:txBody>
      </p:sp>
      <p:sp>
        <p:nvSpPr>
          <p:cNvPr id="4" name="Shape 2"/>
          <p:cNvSpPr/>
          <p:nvPr/>
        </p:nvSpPr>
        <p:spPr>
          <a:xfrm>
            <a:off x="762714" y="2649260"/>
            <a:ext cx="6465332" cy="4085868"/>
          </a:xfrm>
          <a:prstGeom prst="roundRect">
            <a:avLst>
              <a:gd name="adj" fmla="val 2686"/>
            </a:avLst>
          </a:prstGeom>
          <a:solidFill>
            <a:srgbClr val="FFFFFF"/>
          </a:solidFill>
          <a:ln/>
        </p:spPr>
      </p:sp>
      <p:sp>
        <p:nvSpPr>
          <p:cNvPr id="5" name="Shape 3"/>
          <p:cNvSpPr/>
          <p:nvPr/>
        </p:nvSpPr>
        <p:spPr>
          <a:xfrm>
            <a:off x="762714" y="2626400"/>
            <a:ext cx="6465332" cy="91440"/>
          </a:xfrm>
          <a:prstGeom prst="roundRect">
            <a:avLst>
              <a:gd name="adj" fmla="val 80086"/>
            </a:avLst>
          </a:prstGeom>
          <a:solidFill>
            <a:srgbClr val="4950BC"/>
          </a:solidFill>
          <a:ln/>
        </p:spPr>
      </p:sp>
      <p:sp>
        <p:nvSpPr>
          <p:cNvPr id="6" name="Shape 4"/>
          <p:cNvSpPr/>
          <p:nvPr/>
        </p:nvSpPr>
        <p:spPr>
          <a:xfrm>
            <a:off x="3733860" y="2387798"/>
            <a:ext cx="523042" cy="523042"/>
          </a:xfrm>
          <a:prstGeom prst="roundRect">
            <a:avLst>
              <a:gd name="adj" fmla="val 174823"/>
            </a:avLst>
          </a:prstGeom>
          <a:solidFill>
            <a:srgbClr val="4950BC"/>
          </a:solidFill>
          <a:ln/>
        </p:spPr>
      </p:sp>
      <p:pic>
        <p:nvPicPr>
          <p:cNvPr id="7" name="Image 0" descr="preencoded.png"/>
          <p:cNvPicPr>
            <a:picLocks noChangeAspect="1"/>
          </p:cNvPicPr>
          <p:nvPr/>
        </p:nvPicPr>
        <p:blipFill>
          <a:blip r:embed="rId3"/>
          <a:stretch>
            <a:fillRect/>
          </a:stretch>
        </p:blipFill>
        <p:spPr>
          <a:xfrm>
            <a:off x="3890784" y="2518529"/>
            <a:ext cx="209193" cy="261461"/>
          </a:xfrm>
          <a:prstGeom prst="rect">
            <a:avLst/>
          </a:prstGeom>
        </p:spPr>
      </p:pic>
      <p:sp>
        <p:nvSpPr>
          <p:cNvPr id="8" name="Text 5"/>
          <p:cNvSpPr/>
          <p:nvPr/>
        </p:nvSpPr>
        <p:spPr>
          <a:xfrm>
            <a:off x="959882" y="3085147"/>
            <a:ext cx="2277785" cy="272415"/>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cpp-mcp (von hkr04)</a:t>
            </a:r>
            <a:endParaRPr lang="en-US" sz="1700" dirty="0"/>
          </a:p>
        </p:txBody>
      </p:sp>
      <p:sp>
        <p:nvSpPr>
          <p:cNvPr id="9" name="Text 6"/>
          <p:cNvSpPr/>
          <p:nvPr/>
        </p:nvSpPr>
        <p:spPr>
          <a:xfrm>
            <a:off x="959882" y="3462099"/>
            <a:ext cx="6070997" cy="11153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Dieses SDK ist eine beliebte Wahl für allgemeine C++ MCP-Entwicklungen. Es bietet eine schlanke und effiziente Implementierung, die sich gut in bestehende C++-Projekte integrieren lässt. Besonderheiten umfassen:</a:t>
            </a:r>
            <a:endParaRPr lang="en-US" sz="1350" dirty="0"/>
          </a:p>
        </p:txBody>
      </p:sp>
      <p:sp>
        <p:nvSpPr>
          <p:cNvPr id="10" name="Text 7"/>
          <p:cNvSpPr/>
          <p:nvPr/>
        </p:nvSpPr>
        <p:spPr>
          <a:xfrm>
            <a:off x="959882" y="4682014"/>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r>
              <a:rPr lang="en-US" sz="1350" dirty="0">
                <a:solidFill>
                  <a:srgbClr val="272525"/>
                </a:solidFill>
                <a:latin typeface="Inter" pitchFamily="34" charset="0"/>
                <a:ea typeface="Inter" pitchFamily="34" charset="-122"/>
                <a:cs typeface="Inter" pitchFamily="34" charset="-120"/>
              </a:rPr>
              <a:t> Für standardisierte Kommunikation.</a:t>
            </a:r>
            <a:endParaRPr lang="en-US" sz="1350" dirty="0"/>
          </a:p>
        </p:txBody>
      </p:sp>
      <p:sp>
        <p:nvSpPr>
          <p:cNvPr id="11" name="Text 8"/>
          <p:cNvSpPr/>
          <p:nvPr/>
        </p:nvSpPr>
        <p:spPr>
          <a:xfrm>
            <a:off x="959882" y="5021818"/>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r>
              <a:rPr lang="en-US" sz="1350" dirty="0">
                <a:solidFill>
                  <a:srgbClr val="272525"/>
                </a:solidFill>
                <a:latin typeface="Inter" pitchFamily="34" charset="0"/>
                <a:ea typeface="Inter" pitchFamily="34" charset="-122"/>
                <a:cs typeface="Inter" pitchFamily="34" charset="-120"/>
              </a:rPr>
              <a:t> Unterstützung für HTTP und stdio.</a:t>
            </a:r>
            <a:endParaRPr lang="en-US" sz="1350" dirty="0"/>
          </a:p>
        </p:txBody>
      </p:sp>
      <p:sp>
        <p:nvSpPr>
          <p:cNvPr id="12" name="Text 9"/>
          <p:cNvSpPr/>
          <p:nvPr/>
        </p:nvSpPr>
        <p:spPr>
          <a:xfrm>
            <a:off x="959882" y="5361623"/>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r>
              <a:rPr lang="en-US" sz="1350" dirty="0">
                <a:solidFill>
                  <a:srgbClr val="272525"/>
                </a:solidFill>
                <a:latin typeface="Inter" pitchFamily="34" charset="0"/>
                <a:ea typeface="Inter" pitchFamily="34" charset="-122"/>
                <a:cs typeface="Inter" pitchFamily="34" charset="-120"/>
              </a:rPr>
              <a:t> Nutzt aktuelle Sprachstandards für Performance und Wartbarkeit.</a:t>
            </a:r>
            <a:endParaRPr lang="en-US" sz="1350" dirty="0"/>
          </a:p>
        </p:txBody>
      </p:sp>
      <p:sp>
        <p:nvSpPr>
          <p:cNvPr id="13" name="Shape 10"/>
          <p:cNvSpPr/>
          <p:nvPr/>
        </p:nvSpPr>
        <p:spPr>
          <a:xfrm>
            <a:off x="7402354" y="2649260"/>
            <a:ext cx="6465332" cy="4085868"/>
          </a:xfrm>
          <a:prstGeom prst="roundRect">
            <a:avLst>
              <a:gd name="adj" fmla="val 2686"/>
            </a:avLst>
          </a:prstGeom>
          <a:solidFill>
            <a:srgbClr val="FFFFFF"/>
          </a:solidFill>
          <a:ln/>
        </p:spPr>
      </p:sp>
      <p:sp>
        <p:nvSpPr>
          <p:cNvPr id="14" name="Shape 11"/>
          <p:cNvSpPr/>
          <p:nvPr/>
        </p:nvSpPr>
        <p:spPr>
          <a:xfrm>
            <a:off x="7402354" y="2626400"/>
            <a:ext cx="6465332" cy="91440"/>
          </a:xfrm>
          <a:prstGeom prst="roundRect">
            <a:avLst>
              <a:gd name="adj" fmla="val 80086"/>
            </a:avLst>
          </a:prstGeom>
          <a:solidFill>
            <a:srgbClr val="4950BC"/>
          </a:solidFill>
          <a:ln/>
        </p:spPr>
      </p:sp>
      <p:sp>
        <p:nvSpPr>
          <p:cNvPr id="15" name="Shape 12"/>
          <p:cNvSpPr/>
          <p:nvPr/>
        </p:nvSpPr>
        <p:spPr>
          <a:xfrm>
            <a:off x="10373499" y="2387798"/>
            <a:ext cx="523042" cy="523042"/>
          </a:xfrm>
          <a:prstGeom prst="roundRect">
            <a:avLst>
              <a:gd name="adj" fmla="val 174823"/>
            </a:avLst>
          </a:prstGeom>
          <a:solidFill>
            <a:srgbClr val="4950BC"/>
          </a:solidFill>
          <a:ln/>
        </p:spPr>
      </p:sp>
      <p:pic>
        <p:nvPicPr>
          <p:cNvPr id="16" name="Image 1" descr="preencoded.png"/>
          <p:cNvPicPr>
            <a:picLocks noChangeAspect="1"/>
          </p:cNvPicPr>
          <p:nvPr/>
        </p:nvPicPr>
        <p:blipFill>
          <a:blip r:embed="rId4"/>
          <a:stretch>
            <a:fillRect/>
          </a:stretch>
        </p:blipFill>
        <p:spPr>
          <a:xfrm>
            <a:off x="10530423" y="2518529"/>
            <a:ext cx="209193" cy="261461"/>
          </a:xfrm>
          <a:prstGeom prst="rect">
            <a:avLst/>
          </a:prstGeom>
        </p:spPr>
      </p:pic>
      <p:sp>
        <p:nvSpPr>
          <p:cNvPr id="17" name="Text 13"/>
          <p:cNvSpPr/>
          <p:nvPr/>
        </p:nvSpPr>
        <p:spPr>
          <a:xfrm>
            <a:off x="7599521" y="3085147"/>
            <a:ext cx="3674150" cy="272415"/>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gopher-mcp (von GopherSecurity)</a:t>
            </a:r>
            <a:endParaRPr lang="en-US" sz="1700" dirty="0"/>
          </a:p>
        </p:txBody>
      </p:sp>
      <p:sp>
        <p:nvSpPr>
          <p:cNvPr id="18" name="Text 14"/>
          <p:cNvSpPr/>
          <p:nvPr/>
        </p:nvSpPr>
        <p:spPr>
          <a:xfrm>
            <a:off x="7599521" y="3462099"/>
            <a:ext cx="6070997" cy="83653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Gopher-mcp ist speziell für den Enterprise-Sektor konzipiert und legt einen starken Fokus auf Sicherheit und Robustheit. Es bietet erweiterte Funktionen für geschäftskritische Anwendungen:</a:t>
            </a:r>
            <a:endParaRPr lang="en-US" sz="1350" dirty="0"/>
          </a:p>
        </p:txBody>
      </p:sp>
      <p:sp>
        <p:nvSpPr>
          <p:cNvPr id="19" name="Text 15"/>
          <p:cNvSpPr/>
          <p:nvPr/>
        </p:nvSpPr>
        <p:spPr>
          <a:xfrm>
            <a:off x="7599521" y="4403169"/>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Enterprise-Security:</a:t>
            </a:r>
            <a:r>
              <a:rPr lang="en-US" sz="1350" dirty="0">
                <a:solidFill>
                  <a:srgbClr val="272525"/>
                </a:solidFill>
                <a:latin typeface="Inter" pitchFamily="34" charset="0"/>
                <a:ea typeface="Inter" pitchFamily="34" charset="-122"/>
                <a:cs typeface="Inter" pitchFamily="34" charset="-120"/>
              </a:rPr>
              <a:t> Spezielle Mechanismen und Best Practices für hohe Sicherheitsanforderungen.</a:t>
            </a:r>
            <a:endParaRPr lang="en-US" sz="1350" dirty="0"/>
          </a:p>
        </p:txBody>
      </p:sp>
      <p:sp>
        <p:nvSpPr>
          <p:cNvPr id="20" name="Text 16"/>
          <p:cNvSpPr/>
          <p:nvPr/>
        </p:nvSpPr>
        <p:spPr>
          <a:xfrm>
            <a:off x="7599521" y="5021818"/>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r>
              <a:rPr lang="en-US" sz="1350" dirty="0">
                <a:solidFill>
                  <a:srgbClr val="272525"/>
                </a:solidFill>
                <a:latin typeface="Inter" pitchFamily="34" charset="0"/>
                <a:ea typeface="Inter" pitchFamily="34" charset="-122"/>
                <a:cs typeface="Inter" pitchFamily="34" charset="-120"/>
              </a:rPr>
              <a:t> Gewährleistet Interoperabilität und Zuverlässigkeit.</a:t>
            </a:r>
            <a:endParaRPr lang="en-US" sz="1350" dirty="0"/>
          </a:p>
        </p:txBody>
      </p:sp>
      <p:sp>
        <p:nvSpPr>
          <p:cNvPr id="21" name="Text 17"/>
          <p:cNvSpPr/>
          <p:nvPr/>
        </p:nvSpPr>
        <p:spPr>
          <a:xfrm>
            <a:off x="7599521" y="5640467"/>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r>
              <a:rPr lang="en-US" sz="1350" dirty="0">
                <a:solidFill>
                  <a:srgbClr val="272525"/>
                </a:solidFill>
                <a:latin typeface="Inter" pitchFamily="34" charset="0"/>
                <a:ea typeface="Inter" pitchFamily="34" charset="-122"/>
                <a:cs typeface="Inter" pitchFamily="34" charset="-120"/>
              </a:rPr>
              <a:t> Flexibel einsetzbar über HTTP und stdio.</a:t>
            </a:r>
            <a:endParaRPr lang="en-US" sz="1350" dirty="0"/>
          </a:p>
        </p:txBody>
      </p:sp>
      <p:sp>
        <p:nvSpPr>
          <p:cNvPr id="22" name="Text 18"/>
          <p:cNvSpPr/>
          <p:nvPr/>
        </p:nvSpPr>
        <p:spPr>
          <a:xfrm>
            <a:off x="7599521" y="5980271"/>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r>
              <a:rPr lang="en-US" sz="1350" dirty="0">
                <a:solidFill>
                  <a:srgbClr val="272525"/>
                </a:solidFill>
                <a:latin typeface="Inter" pitchFamily="34" charset="0"/>
                <a:ea typeface="Inter" pitchFamily="34" charset="-122"/>
                <a:cs typeface="Inter" pitchFamily="34" charset="-120"/>
              </a:rPr>
              <a:t> Entwickelt mit Fokus auf Stabilität und Leistungsfähigkeit in Unternehmensumgebungen.</a:t>
            </a:r>
            <a:endParaRPr lang="en-US" sz="1350" dirty="0"/>
          </a:p>
        </p:txBody>
      </p:sp>
      <p:sp>
        <p:nvSpPr>
          <p:cNvPr id="23" name="Text 19"/>
          <p:cNvSpPr/>
          <p:nvPr/>
        </p:nvSpPr>
        <p:spPr>
          <a:xfrm>
            <a:off x="762714" y="6931223"/>
            <a:ext cx="13104971" cy="5576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Beide SDKs demonstrieren die Vielseitigkeit von C++ im Kontext von MCP und ermöglichen es Entwicklern, maßgeschneiderte Lösungen für eine breite Palette von Anwendungsfällen zu implementieren.</a:t>
            </a:r>
            <a:endParaRPr lang="en-US" sz="13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396835" y="311825"/>
            <a:ext cx="5902166" cy="36195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 MCP Server Beispiel mit </a:t>
            </a:r>
            <a:r>
              <a:rPr lang="en-US" sz="2200" b="1" dirty="0">
                <a:solidFill>
                  <a:srgbClr val="272525"/>
                </a:solidFill>
                <a:highlight>
                  <a:srgbClr val="F2F2F2"/>
                </a:highlight>
                <a:latin typeface="Consolas" pitchFamily="34" charset="0"/>
                <a:ea typeface="Consolas" pitchFamily="34" charset="-122"/>
                <a:cs typeface="Consolas" pitchFamily="34" charset="-120"/>
              </a:rPr>
              <a:t>cpp-mcp</a:t>
            </a:r>
            <a:r>
              <a:rPr lang="en-US" sz="2200" b="1" dirty="0">
                <a:solidFill>
                  <a:srgbClr val="000000"/>
                </a:solidFill>
                <a:latin typeface="Inter Bold" pitchFamily="34" charset="0"/>
                <a:ea typeface="Inter Bold" pitchFamily="34" charset="-122"/>
                <a:cs typeface="Inter Bold" pitchFamily="34" charset="-120"/>
              </a:rPr>
              <a:t> SDK</a:t>
            </a:r>
            <a:endParaRPr lang="en-US" sz="2200" dirty="0"/>
          </a:p>
        </p:txBody>
      </p:sp>
      <p:sp>
        <p:nvSpPr>
          <p:cNvPr id="3" name="Text 1"/>
          <p:cNvSpPr/>
          <p:nvPr/>
        </p:nvSpPr>
        <p:spPr>
          <a:xfrm>
            <a:off x="396835" y="900589"/>
            <a:ext cx="13836729" cy="37814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Implementierung eines leistungsstarken MCP-Servers in C++ ist mit dem </a:t>
            </a:r>
            <a:r>
              <a:rPr lang="en-US" sz="850" dirty="0">
                <a:solidFill>
                  <a:srgbClr val="272525"/>
                </a:solidFill>
                <a:highlight>
                  <a:srgbClr val="F2F2F2"/>
                </a:highlight>
                <a:latin typeface="Consolas" pitchFamily="34" charset="0"/>
                <a:ea typeface="Consolas" pitchFamily="34" charset="-122"/>
                <a:cs typeface="Consolas" pitchFamily="34" charset="-120"/>
              </a:rPr>
              <a:t>cpp-mcp</a:t>
            </a:r>
            <a:r>
              <a:rPr lang="en-US" sz="850" dirty="0">
                <a:solidFill>
                  <a:srgbClr val="272525"/>
                </a:solidFill>
                <a:latin typeface="Inter" pitchFamily="34" charset="0"/>
                <a:ea typeface="Inter" pitchFamily="34" charset="-122"/>
                <a:cs typeface="Inter" pitchFamily="34" charset="-120"/>
              </a:rPr>
              <a:t> SDK, insbesondere für Performance-kritische Anwendungen, effizient und geradlinig. Dieses Beispiel zeigt, wie Sie einen einfachen MCP-Server mit einer Ressource und einem Tool definieren und ein </a:t>
            </a:r>
            <a:r>
              <a:rPr lang="en-US" sz="850" dirty="0">
                <a:solidFill>
                  <a:srgbClr val="272525"/>
                </a:solidFill>
                <a:highlight>
                  <a:srgbClr val="F2F2F2"/>
                </a:highlight>
                <a:latin typeface="Consolas" pitchFamily="34" charset="0"/>
                <a:ea typeface="Consolas" pitchFamily="34" charset="-122"/>
                <a:cs typeface="Consolas" pitchFamily="34" charset="-120"/>
              </a:rPr>
              <a:t>CMake</a:t>
            </a:r>
            <a:r>
              <a:rPr lang="en-US" sz="850" dirty="0">
                <a:solidFill>
                  <a:srgbClr val="272525"/>
                </a:solidFill>
                <a:latin typeface="Inter" pitchFamily="34" charset="0"/>
                <a:ea typeface="Inter" pitchFamily="34" charset="-122"/>
                <a:cs typeface="Inter" pitchFamily="34" charset="-120"/>
              </a:rPr>
              <a:t>-Build-System für die Kompilierung konfigurieren. Der Fokus liegt auf der Demonstration von Typsicherheit und Performance, die C++ in diesem Kontext bietet.</a:t>
            </a:r>
            <a:endParaRPr lang="en-US" sz="850" dirty="0"/>
          </a:p>
        </p:txBody>
      </p:sp>
      <p:sp>
        <p:nvSpPr>
          <p:cNvPr id="4" name="Shape 2"/>
          <p:cNvSpPr/>
          <p:nvPr/>
        </p:nvSpPr>
        <p:spPr>
          <a:xfrm>
            <a:off x="396835" y="1406247"/>
            <a:ext cx="13836729" cy="12690158"/>
          </a:xfrm>
          <a:prstGeom prst="roundRect">
            <a:avLst>
              <a:gd name="adj" fmla="val 375"/>
            </a:avLst>
          </a:prstGeom>
          <a:solidFill>
            <a:srgbClr val="F2F2F2"/>
          </a:solidFill>
          <a:ln/>
        </p:spPr>
      </p:sp>
      <p:sp>
        <p:nvSpPr>
          <p:cNvPr id="5" name="Shape 3"/>
          <p:cNvSpPr/>
          <p:nvPr/>
        </p:nvSpPr>
        <p:spPr>
          <a:xfrm>
            <a:off x="391239" y="1406247"/>
            <a:ext cx="13847921" cy="12690158"/>
          </a:xfrm>
          <a:prstGeom prst="roundRect">
            <a:avLst>
              <a:gd name="adj" fmla="val 134"/>
            </a:avLst>
          </a:prstGeom>
          <a:solidFill>
            <a:srgbClr val="F2F2F2"/>
          </a:solidFill>
          <a:ln/>
        </p:spPr>
      </p:sp>
      <p:sp>
        <p:nvSpPr>
          <p:cNvPr id="6" name="Text 4"/>
          <p:cNvSpPr/>
          <p:nvPr/>
        </p:nvSpPr>
        <p:spPr>
          <a:xfrm>
            <a:off x="504587" y="1491258"/>
            <a:ext cx="13621226" cy="12520136"/>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datei: server.cpp#include &lt;iostream&gt;#include &lt;string&gt;#include &lt;nlohmann/json.hpp&gt; // Für JSON-Verarbeitung#include &lt;cpp-mcp/server.hpp&gt;#include &lt;cpp-mcp/resource.hpp&gt;#include &lt;cpp-mcp/tool.hpp&gt;// Der Server erbt von mcp::Server und definiert seine Funktionalitätclass MyCppMcpServer : public mcp::Server {public:    // Konstruktor registriert Ressourcen und Tools    MyCppMcpServer() : mcp::Server("MyCppMcpServer") {        // Beispiel-Ressource: Liefert Server-Informationen        // Typensicherheit wird durch die Funktionssignatur gewährleistet        register_resource("getServerInfo", &amp;MyCppMcpServer::getServerInfo, this);        // Beispiel-Tool: Echo-Funktion        // Input- und Output-Typen sind klar definiert        register_tool("echoString", &amp;MyCppMcpServer::echoString, this);    }    // Definition der Resource: getServerInfo    // Gibt ein JSON-Objekt mit Serverdetails zurück    nlohmann::json getServerInfo() {        return {{"server_name", "CPP MCP Example Server"}, {"version", "1.0"}, {"language", "C++"}};    }    // Definition des Tools: echoString    // Nimmt einen String entgegen und gibt ihn zusammen mit seiner Länge zurück    nlohmann::json echoString(const std::string&amp; input_string) {        return {{"echo", input_string}, {"length", input_string.length()}};    }};int main() {    MyCppMcpServer server;    std::cout &lt;&lt; "C++ MCP Server mit 'cpp-mcp' gestartet." &lt;&lt; std::endl;    std::cout &lt;&lt; "Verfügbare Operationen:" &lt;&lt; std::endl;    std::cout &lt;&lt; "  - Resource: getServerInfo()" &lt;&lt; std::endl;    std::cout &lt;&lt; "  - Tool: echoString(std::string input_string)" &lt;&lt; std::endl;    std::cout &lt;&lt; "Der Server ist bereit. Für den Betrieb müssten hier Transporte (z.B. HTTP, stdio) konfiguriert werden." &lt;&lt; std::endl;    // In einer realen Anwendung würde hier die Event-Loop des Transport-Layers laufen.    // Beispiel für einen simulierten Aufruf:    // nlohmann::json result_info = server.call_resource("getServerInfo", nlohmann::json::array());    // std::cout &lt;&lt; "Simulierter getServerInfo Aufruf: " &lt;&lt; result_info.dump() &lt;&lt; std::endl;    return 0;}// datei: CMakeLists.txtcmake_minimum_required(VERSION 3.10)project(CppMcpServerExample LANGUAGES CXX)set(CMAKE_CXX_STANDARD 17)set(CMAKE_CXX_STANDARD_REQUIRED ON)# Suchen Sie nach cpp-mcp (installiert oder über vcpkg/conan)find_package(cpp-mcp CONFIG REQUIRED)# Suchen Sie nach nlohmann_json# Wenn es als Untermodul hinzugefügt wird oder über FetchContent:# add_subdirectory(extern/json)find_package(nlohmann_json CONFIG REQUIRED)add_executable(my_mcp_server server.cpp)# Linken Sie die gefundenen Bibliothekentarget_link_libraries(my_mcp_server PRIVATE cpp-mcp::cpp-mcp nlohmann_json::nlohmann_json)</a:t>
            </a:r>
            <a:endParaRPr lang="en-US" sz="850" dirty="0"/>
          </a:p>
        </p:txBody>
      </p:sp>
      <p:sp>
        <p:nvSpPr>
          <p:cNvPr id="7" name="Text 5"/>
          <p:cNvSpPr/>
          <p:nvPr/>
        </p:nvSpPr>
        <p:spPr>
          <a:xfrm>
            <a:off x="396835" y="14223921"/>
            <a:ext cx="13836729" cy="37814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Beispiel unterstreicht die Stärke von </a:t>
            </a:r>
            <a:r>
              <a:rPr lang="en-US" sz="850" dirty="0">
                <a:solidFill>
                  <a:srgbClr val="272525"/>
                </a:solidFill>
                <a:highlight>
                  <a:srgbClr val="F2F2F2"/>
                </a:highlight>
                <a:latin typeface="Consolas" pitchFamily="34" charset="0"/>
                <a:ea typeface="Consolas" pitchFamily="34" charset="-122"/>
                <a:cs typeface="Consolas" pitchFamily="34" charset="-120"/>
              </a:rPr>
              <a:t>cpp-mcp</a:t>
            </a:r>
            <a:r>
              <a:rPr lang="en-US" sz="850" dirty="0">
                <a:solidFill>
                  <a:srgbClr val="272525"/>
                </a:solidFill>
                <a:latin typeface="Inter" pitchFamily="34" charset="0"/>
                <a:ea typeface="Inter" pitchFamily="34" charset="-122"/>
                <a:cs typeface="Inter" pitchFamily="34" charset="-120"/>
              </a:rPr>
              <a:t> im Bereich der C++-Entwicklung. Durch die klare Struktur und die Verwendung moderner C++-Features ermöglicht es die Erstellung von hochperformanten und typsicheren MCP-Services. Die Integration mit </a:t>
            </a:r>
            <a:r>
              <a:rPr lang="en-US" sz="850" dirty="0">
                <a:solidFill>
                  <a:srgbClr val="272525"/>
                </a:solidFill>
                <a:highlight>
                  <a:srgbClr val="F2F2F2"/>
                </a:highlight>
                <a:latin typeface="Consolas" pitchFamily="34" charset="0"/>
                <a:ea typeface="Consolas" pitchFamily="34" charset="-122"/>
                <a:cs typeface="Consolas" pitchFamily="34" charset="-120"/>
              </a:rPr>
              <a:t>CMake</a:t>
            </a:r>
            <a:r>
              <a:rPr lang="en-US" sz="850" dirty="0">
                <a:solidFill>
                  <a:srgbClr val="272525"/>
                </a:solidFill>
                <a:latin typeface="Inter" pitchFamily="34" charset="0"/>
                <a:ea typeface="Inter" pitchFamily="34" charset="-122"/>
                <a:cs typeface="Inter" pitchFamily="34" charset="-120"/>
              </a:rPr>
              <a:t> sorgt für einen robusten und portablen Build-Prozess, ideal für Enterprise-Anwendungen.</a:t>
            </a: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6219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Agenda</a:t>
            </a:r>
            <a:endParaRPr lang="en-US" sz="4450" dirty="0"/>
          </a:p>
        </p:txBody>
      </p:sp>
      <p:sp>
        <p:nvSpPr>
          <p:cNvPr id="3" name="Text 1"/>
          <p:cNvSpPr/>
          <p:nvPr/>
        </p:nvSpPr>
        <p:spPr>
          <a:xfrm>
            <a:off x="793790" y="252460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272525"/>
                </a:solidFill>
                <a:latin typeface="Inter" pitchFamily="34" charset="0"/>
                <a:ea typeface="Inter" pitchFamily="34" charset="-122"/>
                <a:cs typeface="Inter" pitchFamily="34" charset="-120"/>
              </a:rPr>
              <a:t>Einführung in MCP</a:t>
            </a:r>
            <a:endParaRPr lang="en-US" sz="1750" dirty="0"/>
          </a:p>
        </p:txBody>
      </p:sp>
      <p:sp>
        <p:nvSpPr>
          <p:cNvPr id="4" name="Text 2"/>
          <p:cNvSpPr/>
          <p:nvPr/>
        </p:nvSpPr>
        <p:spPr>
          <a:xfrm>
            <a:off x="793790" y="296679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272525"/>
                </a:solidFill>
                <a:latin typeface="Inter" pitchFamily="34" charset="0"/>
                <a:ea typeface="Inter" pitchFamily="34" charset="-122"/>
                <a:cs typeface="Inter" pitchFamily="34" charset="-120"/>
              </a:rPr>
              <a:t>Architektur &amp; Protokoll</a:t>
            </a:r>
            <a:endParaRPr lang="en-US" sz="1750" dirty="0"/>
          </a:p>
        </p:txBody>
      </p:sp>
      <p:sp>
        <p:nvSpPr>
          <p:cNvPr id="5" name="Text 3"/>
          <p:cNvSpPr/>
          <p:nvPr/>
        </p:nvSpPr>
        <p:spPr>
          <a:xfrm>
            <a:off x="793790" y="340899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272525"/>
                </a:solidFill>
                <a:latin typeface="Inter" pitchFamily="34" charset="0"/>
                <a:ea typeface="Inter" pitchFamily="34" charset="-122"/>
                <a:cs typeface="Inter" pitchFamily="34" charset="-120"/>
              </a:rPr>
              <a:t>Python Implementation</a:t>
            </a:r>
            <a:endParaRPr lang="en-US" sz="1750" dirty="0"/>
          </a:p>
        </p:txBody>
      </p:sp>
      <p:sp>
        <p:nvSpPr>
          <p:cNvPr id="6" name="Text 4"/>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272525"/>
                </a:solidFill>
                <a:latin typeface="Inter" pitchFamily="34" charset="0"/>
                <a:ea typeface="Inter" pitchFamily="34" charset="-122"/>
                <a:cs typeface="Inter" pitchFamily="34" charset="-120"/>
              </a:rPr>
              <a:t>C++ Implementation</a:t>
            </a:r>
            <a:endParaRPr lang="en-US" sz="1750" dirty="0"/>
          </a:p>
        </p:txBody>
      </p:sp>
      <p:sp>
        <p:nvSpPr>
          <p:cNvPr id="7" name="Text 5"/>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272525"/>
                </a:solidFill>
                <a:latin typeface="Inter" pitchFamily="34" charset="0"/>
                <a:ea typeface="Inter" pitchFamily="34" charset="-122"/>
                <a:cs typeface="Inter" pitchFamily="34" charset="-120"/>
              </a:rPr>
              <a:t>Framework Integration (n8n, LangChain)</a:t>
            </a:r>
            <a:endParaRPr lang="en-US" sz="1750" dirty="0"/>
          </a:p>
        </p:txBody>
      </p:sp>
      <p:sp>
        <p:nvSpPr>
          <p:cNvPr id="8" name="Text 6"/>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272525"/>
                </a:solidFill>
                <a:latin typeface="Inter" pitchFamily="34" charset="0"/>
                <a:ea typeface="Inter" pitchFamily="34" charset="-122"/>
                <a:cs typeface="Inter" pitchFamily="34" charset="-120"/>
              </a:rPr>
              <a:t>LLM-Anbindung</a:t>
            </a:r>
            <a:endParaRPr lang="en-US" sz="1750" dirty="0"/>
          </a:p>
        </p:txBody>
      </p:sp>
      <p:sp>
        <p:nvSpPr>
          <p:cNvPr id="9" name="Text 7"/>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7"/>
            </a:pPr>
            <a:r>
              <a:rPr lang="en-US" sz="1750" dirty="0">
                <a:solidFill>
                  <a:srgbClr val="272525"/>
                </a:solidFill>
                <a:latin typeface="Inter" pitchFamily="34" charset="0"/>
                <a:ea typeface="Inter" pitchFamily="34" charset="-122"/>
                <a:cs typeface="Inter" pitchFamily="34" charset="-120"/>
              </a:rPr>
              <a:t>Client-Server Beispiele</a:t>
            </a:r>
            <a:endParaRPr lang="en-US" sz="1750" dirty="0"/>
          </a:p>
        </p:txBody>
      </p:sp>
      <p:sp>
        <p:nvSpPr>
          <p:cNvPr id="10" name="Text 8"/>
          <p:cNvSpPr/>
          <p:nvPr/>
        </p:nvSpPr>
        <p:spPr>
          <a:xfrm>
            <a:off x="793790" y="561998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8"/>
            </a:pPr>
            <a:r>
              <a:rPr lang="en-US" sz="1750" dirty="0">
                <a:solidFill>
                  <a:srgbClr val="272525"/>
                </a:solidFill>
                <a:latin typeface="Inter" pitchFamily="34" charset="0"/>
                <a:ea typeface="Inter" pitchFamily="34" charset="-122"/>
                <a:cs typeface="Inter" pitchFamily="34" charset="-120"/>
              </a:rPr>
              <a:t>Praktische Anwendungen</a:t>
            </a:r>
            <a:endParaRPr lang="en-US" sz="1750" dirty="0"/>
          </a:p>
        </p:txBody>
      </p:sp>
      <p:sp>
        <p:nvSpPr>
          <p:cNvPr id="11" name="Text 9"/>
          <p:cNvSpPr/>
          <p:nvPr/>
        </p:nvSpPr>
        <p:spPr>
          <a:xfrm>
            <a:off x="793790" y="606218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9"/>
            </a:pPr>
            <a:r>
              <a:rPr lang="en-US" sz="1750" dirty="0">
                <a:solidFill>
                  <a:srgbClr val="272525"/>
                </a:solidFill>
                <a:latin typeface="Inter" pitchFamily="34" charset="0"/>
                <a:ea typeface="Inter" pitchFamily="34" charset="-122"/>
                <a:cs typeface="Inter" pitchFamily="34" charset="-120"/>
              </a:rPr>
              <a:t>Best Practices</a:t>
            </a:r>
            <a:endParaRPr lang="en-US" sz="1750" dirty="0"/>
          </a:p>
        </p:txBody>
      </p:sp>
      <p:sp>
        <p:nvSpPr>
          <p:cNvPr id="12" name="Text 10"/>
          <p:cNvSpPr/>
          <p:nvPr/>
        </p:nvSpPr>
        <p:spPr>
          <a:xfrm>
            <a:off x="793790" y="650438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10"/>
            </a:pPr>
            <a:r>
              <a:rPr lang="en-US" sz="1750" dirty="0">
                <a:solidFill>
                  <a:srgbClr val="272525"/>
                </a:solidFill>
                <a:latin typeface="Inter" pitchFamily="34" charset="0"/>
                <a:ea typeface="Inter" pitchFamily="34" charset="-122"/>
                <a:cs typeface="Inter" pitchFamily="34" charset="-120"/>
              </a:rPr>
              <a:t>Zukunftsausblick</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9956" y="557808"/>
            <a:ext cx="5198983" cy="348258"/>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Performancevorteile von C++ für MCP</a:t>
            </a:r>
            <a:endParaRPr lang="en-US" sz="2150" dirty="0"/>
          </a:p>
        </p:txBody>
      </p:sp>
      <p:sp>
        <p:nvSpPr>
          <p:cNvPr id="4" name="Text 1"/>
          <p:cNvSpPr/>
          <p:nvPr/>
        </p:nvSpPr>
        <p:spPr>
          <a:xfrm>
            <a:off x="599956" y="1073110"/>
            <a:ext cx="7944088"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 bietet inhärente Vorteile, die es zur idealen Wahl für die Entwicklung von leistungsstarken und ressourceneffizienten MCP-Anwendungen machen. Diese Vorteile sind besonders kritisch in Szenarien, wo jede Millisekunde zählt und Speichereffizienz unerlässlich ist.</a:t>
            </a:r>
            <a:endParaRPr lang="en-US" sz="850" dirty="0"/>
          </a:p>
        </p:txBody>
      </p:sp>
      <p:sp>
        <p:nvSpPr>
          <p:cNvPr id="5" name="Shape 2"/>
          <p:cNvSpPr/>
          <p:nvPr/>
        </p:nvSpPr>
        <p:spPr>
          <a:xfrm>
            <a:off x="599956" y="1554837"/>
            <a:ext cx="7944088" cy="1280755"/>
          </a:xfrm>
          <a:prstGeom prst="roundRect">
            <a:avLst>
              <a:gd name="adj" fmla="val 3654"/>
            </a:avLst>
          </a:prstGeom>
          <a:solidFill>
            <a:srgbClr val="DADBF1"/>
          </a:solidFill>
          <a:ln w="7620">
            <a:solidFill>
              <a:srgbClr val="C0C1D7"/>
            </a:solidFill>
            <a:prstDash val="solid"/>
          </a:ln>
        </p:spPr>
      </p:sp>
      <p:sp>
        <p:nvSpPr>
          <p:cNvPr id="6" name="Shape 3"/>
          <p:cNvSpPr/>
          <p:nvPr/>
        </p:nvSpPr>
        <p:spPr>
          <a:xfrm>
            <a:off x="718899" y="1673781"/>
            <a:ext cx="334208" cy="334208"/>
          </a:xfrm>
          <a:prstGeom prst="roundRect">
            <a:avLst>
              <a:gd name="adj" fmla="val 27357471"/>
            </a:avLst>
          </a:prstGeom>
          <a:solidFill>
            <a:srgbClr val="4950BC"/>
          </a:solidFill>
          <a:ln/>
        </p:spPr>
      </p:sp>
      <p:pic>
        <p:nvPicPr>
          <p:cNvPr id="7" name="Image 1" descr="preencoded.png"/>
          <p:cNvPicPr>
            <a:picLocks noChangeAspect="1"/>
          </p:cNvPicPr>
          <p:nvPr/>
        </p:nvPicPr>
        <p:blipFill>
          <a:blip r:embed="rId4"/>
          <a:stretch>
            <a:fillRect/>
          </a:stretch>
        </p:blipFill>
        <p:spPr>
          <a:xfrm>
            <a:off x="810816" y="1746885"/>
            <a:ext cx="150376" cy="188000"/>
          </a:xfrm>
          <a:prstGeom prst="rect">
            <a:avLst/>
          </a:prstGeom>
        </p:spPr>
      </p:pic>
      <p:sp>
        <p:nvSpPr>
          <p:cNvPr id="8" name="Text 4"/>
          <p:cNvSpPr/>
          <p:nvPr/>
        </p:nvSpPr>
        <p:spPr>
          <a:xfrm>
            <a:off x="718899" y="2119313"/>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Niedrige Latenz</a:t>
            </a:r>
            <a:endParaRPr lang="en-US" sz="1050" dirty="0"/>
          </a:p>
        </p:txBody>
      </p:sp>
      <p:sp>
        <p:nvSpPr>
          <p:cNvPr id="9" name="Text 5"/>
          <p:cNvSpPr/>
          <p:nvPr/>
        </p:nvSpPr>
        <p:spPr>
          <a:xfrm>
            <a:off x="718899" y="2360176"/>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 ermöglicht eine extrem präzise Kontrolle über Hardware-Ressourcen, was zu minimalen Verarbeitungsverzögerungen führt. Dies ist entscheidend für Echtzeitsysteme und High-Frequency-Trading.</a:t>
            </a:r>
            <a:endParaRPr lang="en-US" sz="850" dirty="0"/>
          </a:p>
        </p:txBody>
      </p:sp>
      <p:sp>
        <p:nvSpPr>
          <p:cNvPr id="10" name="Shape 6"/>
          <p:cNvSpPr/>
          <p:nvPr/>
        </p:nvSpPr>
        <p:spPr>
          <a:xfrm>
            <a:off x="599956" y="2946916"/>
            <a:ext cx="7944088" cy="1280755"/>
          </a:xfrm>
          <a:prstGeom prst="roundRect">
            <a:avLst>
              <a:gd name="adj" fmla="val 3654"/>
            </a:avLst>
          </a:prstGeom>
          <a:solidFill>
            <a:srgbClr val="DADBF1"/>
          </a:solidFill>
          <a:ln w="7620">
            <a:solidFill>
              <a:srgbClr val="C0C1D7"/>
            </a:solidFill>
            <a:prstDash val="solid"/>
          </a:ln>
        </p:spPr>
      </p:sp>
      <p:sp>
        <p:nvSpPr>
          <p:cNvPr id="11" name="Shape 7"/>
          <p:cNvSpPr/>
          <p:nvPr/>
        </p:nvSpPr>
        <p:spPr>
          <a:xfrm>
            <a:off x="718899" y="3065859"/>
            <a:ext cx="334208" cy="334208"/>
          </a:xfrm>
          <a:prstGeom prst="roundRect">
            <a:avLst>
              <a:gd name="adj" fmla="val 27357471"/>
            </a:avLst>
          </a:prstGeom>
          <a:solidFill>
            <a:srgbClr val="4950BC"/>
          </a:solidFill>
          <a:ln/>
        </p:spPr>
      </p:sp>
      <p:pic>
        <p:nvPicPr>
          <p:cNvPr id="12" name="Image 2" descr="preencoded.png"/>
          <p:cNvPicPr>
            <a:picLocks noChangeAspect="1"/>
          </p:cNvPicPr>
          <p:nvPr/>
        </p:nvPicPr>
        <p:blipFill>
          <a:blip r:embed="rId5"/>
          <a:stretch>
            <a:fillRect/>
          </a:stretch>
        </p:blipFill>
        <p:spPr>
          <a:xfrm>
            <a:off x="810816" y="3138964"/>
            <a:ext cx="150376" cy="188000"/>
          </a:xfrm>
          <a:prstGeom prst="rect">
            <a:avLst/>
          </a:prstGeom>
        </p:spPr>
      </p:pic>
      <p:sp>
        <p:nvSpPr>
          <p:cNvPr id="13" name="Text 8"/>
          <p:cNvSpPr/>
          <p:nvPr/>
        </p:nvSpPr>
        <p:spPr>
          <a:xfrm>
            <a:off x="718899" y="3511391"/>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Hoher Durchsatz</a:t>
            </a:r>
            <a:endParaRPr lang="en-US" sz="1050" dirty="0"/>
          </a:p>
        </p:txBody>
      </p:sp>
      <p:sp>
        <p:nvSpPr>
          <p:cNvPr id="14" name="Text 9"/>
          <p:cNvSpPr/>
          <p:nvPr/>
        </p:nvSpPr>
        <p:spPr>
          <a:xfrm>
            <a:off x="718899" y="3752255"/>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Durch optimierte Algorithmen und die effiziente Nutzung von CPU-Zyklen können C++-Anwendungen eine signifikant höhere Menge an Daten und Operationen pro Zeiteinheit verarbeiten.</a:t>
            </a:r>
            <a:endParaRPr lang="en-US" sz="850" dirty="0"/>
          </a:p>
        </p:txBody>
      </p:sp>
      <p:sp>
        <p:nvSpPr>
          <p:cNvPr id="15" name="Shape 10"/>
          <p:cNvSpPr/>
          <p:nvPr/>
        </p:nvSpPr>
        <p:spPr>
          <a:xfrm>
            <a:off x="599956" y="4338995"/>
            <a:ext cx="7944088" cy="1280755"/>
          </a:xfrm>
          <a:prstGeom prst="roundRect">
            <a:avLst>
              <a:gd name="adj" fmla="val 3654"/>
            </a:avLst>
          </a:prstGeom>
          <a:solidFill>
            <a:srgbClr val="DADBF1"/>
          </a:solidFill>
          <a:ln w="7620">
            <a:solidFill>
              <a:srgbClr val="C0C1D7"/>
            </a:solidFill>
            <a:prstDash val="solid"/>
          </a:ln>
        </p:spPr>
      </p:sp>
      <p:sp>
        <p:nvSpPr>
          <p:cNvPr id="16" name="Shape 11"/>
          <p:cNvSpPr/>
          <p:nvPr/>
        </p:nvSpPr>
        <p:spPr>
          <a:xfrm>
            <a:off x="718899" y="4457938"/>
            <a:ext cx="334208" cy="334208"/>
          </a:xfrm>
          <a:prstGeom prst="roundRect">
            <a:avLst>
              <a:gd name="adj" fmla="val 27357471"/>
            </a:avLst>
          </a:prstGeom>
          <a:solidFill>
            <a:srgbClr val="4950BC"/>
          </a:solidFill>
          <a:ln/>
        </p:spPr>
      </p:sp>
      <p:pic>
        <p:nvPicPr>
          <p:cNvPr id="17" name="Image 3" descr="preencoded.png"/>
          <p:cNvPicPr>
            <a:picLocks noChangeAspect="1"/>
          </p:cNvPicPr>
          <p:nvPr/>
        </p:nvPicPr>
        <p:blipFill>
          <a:blip r:embed="rId6"/>
          <a:stretch>
            <a:fillRect/>
          </a:stretch>
        </p:blipFill>
        <p:spPr>
          <a:xfrm>
            <a:off x="810816" y="4531043"/>
            <a:ext cx="150376" cy="188000"/>
          </a:xfrm>
          <a:prstGeom prst="rect">
            <a:avLst/>
          </a:prstGeom>
        </p:spPr>
      </p:pic>
      <p:sp>
        <p:nvSpPr>
          <p:cNvPr id="18" name="Text 12"/>
          <p:cNvSpPr/>
          <p:nvPr/>
        </p:nvSpPr>
        <p:spPr>
          <a:xfrm>
            <a:off x="718899" y="4903470"/>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Speichereffizienz</a:t>
            </a:r>
            <a:endParaRPr lang="en-US" sz="1050" dirty="0"/>
          </a:p>
        </p:txBody>
      </p:sp>
      <p:sp>
        <p:nvSpPr>
          <p:cNvPr id="19" name="Text 13"/>
          <p:cNvSpPr/>
          <p:nvPr/>
        </p:nvSpPr>
        <p:spPr>
          <a:xfrm>
            <a:off x="718899" y="5144333"/>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direkte Speicherverwaltung in C++ erlaubt Entwicklern, den Speicherverbrauch zu minimieren und unnötigen Overhead zu vermeiden, was besonders bei großen Datenmengen von Vorteil ist.</a:t>
            </a:r>
            <a:endParaRPr lang="en-US" sz="850" dirty="0"/>
          </a:p>
        </p:txBody>
      </p:sp>
      <p:sp>
        <p:nvSpPr>
          <p:cNvPr id="20" name="Shape 14"/>
          <p:cNvSpPr/>
          <p:nvPr/>
        </p:nvSpPr>
        <p:spPr>
          <a:xfrm>
            <a:off x="599956" y="5731073"/>
            <a:ext cx="7944088" cy="1280755"/>
          </a:xfrm>
          <a:prstGeom prst="roundRect">
            <a:avLst>
              <a:gd name="adj" fmla="val 3654"/>
            </a:avLst>
          </a:prstGeom>
          <a:solidFill>
            <a:srgbClr val="DADBF1"/>
          </a:solidFill>
          <a:ln w="7620">
            <a:solidFill>
              <a:srgbClr val="C0C1D7"/>
            </a:solidFill>
            <a:prstDash val="solid"/>
          </a:ln>
        </p:spPr>
      </p:sp>
      <p:sp>
        <p:nvSpPr>
          <p:cNvPr id="21" name="Shape 15"/>
          <p:cNvSpPr/>
          <p:nvPr/>
        </p:nvSpPr>
        <p:spPr>
          <a:xfrm>
            <a:off x="718899" y="5850017"/>
            <a:ext cx="334208" cy="334208"/>
          </a:xfrm>
          <a:prstGeom prst="roundRect">
            <a:avLst>
              <a:gd name="adj" fmla="val 27357471"/>
            </a:avLst>
          </a:prstGeom>
          <a:solidFill>
            <a:srgbClr val="4950BC"/>
          </a:solidFill>
          <a:ln/>
        </p:spPr>
      </p:sp>
      <p:pic>
        <p:nvPicPr>
          <p:cNvPr id="22" name="Image 4" descr="preencoded.png"/>
          <p:cNvPicPr>
            <a:picLocks noChangeAspect="1"/>
          </p:cNvPicPr>
          <p:nvPr/>
        </p:nvPicPr>
        <p:blipFill>
          <a:blip r:embed="rId7"/>
          <a:stretch>
            <a:fillRect/>
          </a:stretch>
        </p:blipFill>
        <p:spPr>
          <a:xfrm>
            <a:off x="810816" y="5923121"/>
            <a:ext cx="150376" cy="188000"/>
          </a:xfrm>
          <a:prstGeom prst="rect">
            <a:avLst/>
          </a:prstGeom>
        </p:spPr>
      </p:pic>
      <p:sp>
        <p:nvSpPr>
          <p:cNvPr id="23" name="Text 16"/>
          <p:cNvSpPr/>
          <p:nvPr/>
        </p:nvSpPr>
        <p:spPr>
          <a:xfrm>
            <a:off x="718899" y="6295549"/>
            <a:ext cx="2027396"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Systemnahe Programmierung</a:t>
            </a:r>
            <a:endParaRPr lang="en-US" sz="1050" dirty="0"/>
          </a:p>
        </p:txBody>
      </p:sp>
      <p:sp>
        <p:nvSpPr>
          <p:cNvPr id="24" name="Text 17"/>
          <p:cNvSpPr/>
          <p:nvPr/>
        </p:nvSpPr>
        <p:spPr>
          <a:xfrm>
            <a:off x="718899" y="6536412"/>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Fähigkeit, direkt mit Hardware und Betriebssystemen zu interagieren, ermöglicht eine Feinabstimmung der Performance und die Nutzung spezifischer Systemfunktionen.</a:t>
            </a:r>
            <a:endParaRPr lang="en-US" sz="850" dirty="0"/>
          </a:p>
        </p:txBody>
      </p:sp>
      <p:sp>
        <p:nvSpPr>
          <p:cNvPr id="25" name="Text 18"/>
          <p:cNvSpPr/>
          <p:nvPr/>
        </p:nvSpPr>
        <p:spPr>
          <a:xfrm>
            <a:off x="599956" y="7137083"/>
            <a:ext cx="7944088" cy="534710"/>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Im Vergleich zu interpretierbaren Sprachen wie Python kann C++ bei numerischen Operationen eine 10- bis 100-fach höhere Geschwindigkeit erreichen. Diese Eigenschaften machen C++ zur bevorzugten Sprache für Embedded Systems, High-Performance Computing (HPC) und kritische Echtzeitanwendungen.</a:t>
            </a:r>
            <a:endParaRPr lang="en-US" sz="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826437"/>
            <a:ext cx="701504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5. Framework-Integration</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MCP nahtlos in n8n und LangChain einbinden</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401241" y="392430"/>
            <a:ext cx="2639139" cy="322421"/>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n8n MCP-Integration</a:t>
            </a:r>
            <a:endParaRPr lang="en-US" sz="2000" dirty="0"/>
          </a:p>
        </p:txBody>
      </p:sp>
      <p:sp>
        <p:nvSpPr>
          <p:cNvPr id="3" name="Text 1"/>
          <p:cNvSpPr/>
          <p:nvPr/>
        </p:nvSpPr>
        <p:spPr>
          <a:xfrm>
            <a:off x="401241" y="921187"/>
            <a:ext cx="13827919" cy="33027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n8n bietet eine leistungsstarke und benutzerfreundliche Plattform für Workflow-Automatisierung, die jetzt durch die native Integration von MCP-Servern erweitert wird. Mit dem dedizierten MCP Client Tool Node können Sie Ihre MCP-Services nahtlos in komplexe Automatisierungsworkflows einbinden und somit manuelle Prozesse eliminieren sowie die Effizienz steigern.</a:t>
            </a:r>
            <a:endParaRPr lang="en-US" sz="800" dirty="0"/>
          </a:p>
        </p:txBody>
      </p:sp>
      <p:sp>
        <p:nvSpPr>
          <p:cNvPr id="4" name="Shape 2"/>
          <p:cNvSpPr/>
          <p:nvPr/>
        </p:nvSpPr>
        <p:spPr>
          <a:xfrm>
            <a:off x="401241" y="1367433"/>
            <a:ext cx="4540568" cy="955000"/>
          </a:xfrm>
          <a:prstGeom prst="roundRect">
            <a:avLst>
              <a:gd name="adj" fmla="val 7660"/>
            </a:avLst>
          </a:prstGeom>
          <a:solidFill>
            <a:srgbClr val="FFFFFF"/>
          </a:solidFill>
          <a:ln w="15240">
            <a:solidFill>
              <a:srgbClr val="C0C1D7"/>
            </a:solidFill>
            <a:prstDash val="solid"/>
          </a:ln>
        </p:spPr>
      </p:sp>
      <p:sp>
        <p:nvSpPr>
          <p:cNvPr id="5" name="Shape 3"/>
          <p:cNvSpPr/>
          <p:nvPr/>
        </p:nvSpPr>
        <p:spPr>
          <a:xfrm>
            <a:off x="386001" y="1367433"/>
            <a:ext cx="60960" cy="955000"/>
          </a:xfrm>
          <a:prstGeom prst="roundRect">
            <a:avLst>
              <a:gd name="adj" fmla="val 71089"/>
            </a:avLst>
          </a:prstGeom>
          <a:solidFill>
            <a:srgbClr val="4950BC"/>
          </a:solidFill>
          <a:ln/>
        </p:spPr>
      </p:sp>
      <p:sp>
        <p:nvSpPr>
          <p:cNvPr id="6" name="Text 4"/>
          <p:cNvSpPr/>
          <p:nvPr/>
        </p:nvSpPr>
        <p:spPr>
          <a:xfrm>
            <a:off x="565309" y="1485781"/>
            <a:ext cx="1830943"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SSE-Endpunkt-Konfiguration</a:t>
            </a:r>
            <a:endParaRPr lang="en-US" sz="1000" dirty="0"/>
          </a:p>
        </p:txBody>
      </p:sp>
      <p:sp>
        <p:nvSpPr>
          <p:cNvPr id="7" name="Text 5"/>
          <p:cNvSpPr/>
          <p:nvPr/>
        </p:nvSpPr>
        <p:spPr>
          <a:xfrm>
            <a:off x="565309"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Verbinden Sie sich einfach mit Ihrem MCP-Server, indem Sie den Server-URL als Server-Sent Events (SSE) Endpunkt angeben. Dies ermöglicht eine effiziente bidirektionale Kommunikation und Echtzeit-Updates.</a:t>
            </a:r>
            <a:endParaRPr lang="en-US" sz="800" dirty="0"/>
          </a:p>
        </p:txBody>
      </p:sp>
      <p:sp>
        <p:nvSpPr>
          <p:cNvPr id="8" name="Shape 6"/>
          <p:cNvSpPr/>
          <p:nvPr/>
        </p:nvSpPr>
        <p:spPr>
          <a:xfrm>
            <a:off x="5044916" y="1367433"/>
            <a:ext cx="4540568" cy="955000"/>
          </a:xfrm>
          <a:prstGeom prst="roundRect">
            <a:avLst>
              <a:gd name="adj" fmla="val 7660"/>
            </a:avLst>
          </a:prstGeom>
          <a:solidFill>
            <a:srgbClr val="FFFFFF"/>
          </a:solidFill>
          <a:ln w="15240">
            <a:solidFill>
              <a:srgbClr val="C0C1D7"/>
            </a:solidFill>
            <a:prstDash val="solid"/>
          </a:ln>
        </p:spPr>
      </p:sp>
      <p:sp>
        <p:nvSpPr>
          <p:cNvPr id="9" name="Shape 7"/>
          <p:cNvSpPr/>
          <p:nvPr/>
        </p:nvSpPr>
        <p:spPr>
          <a:xfrm>
            <a:off x="5029676" y="1367433"/>
            <a:ext cx="60960" cy="955000"/>
          </a:xfrm>
          <a:prstGeom prst="roundRect">
            <a:avLst>
              <a:gd name="adj" fmla="val 71089"/>
            </a:avLst>
          </a:prstGeom>
          <a:solidFill>
            <a:srgbClr val="4950BC"/>
          </a:solidFill>
          <a:ln/>
        </p:spPr>
      </p:sp>
      <p:sp>
        <p:nvSpPr>
          <p:cNvPr id="10" name="Text 8"/>
          <p:cNvSpPr/>
          <p:nvPr/>
        </p:nvSpPr>
        <p:spPr>
          <a:xfrm>
            <a:off x="5208984" y="1485781"/>
            <a:ext cx="2258378"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Flexible Authentifizierungsoptionen</a:t>
            </a:r>
            <a:endParaRPr lang="en-US" sz="1000" dirty="0"/>
          </a:p>
        </p:txBody>
      </p:sp>
      <p:sp>
        <p:nvSpPr>
          <p:cNvPr id="11" name="Text 9"/>
          <p:cNvSpPr/>
          <p:nvPr/>
        </p:nvSpPr>
        <p:spPr>
          <a:xfrm>
            <a:off x="5208984"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n8n unterstützt verschiedene Authentifizierungsmethoden, darunter Bearer-Token und benutzerdefinierte Header, um eine sichere Kommunikation mit Ihren MCP-Servern zu gewährleisten.</a:t>
            </a:r>
            <a:endParaRPr lang="en-US" sz="800" dirty="0"/>
          </a:p>
        </p:txBody>
      </p:sp>
      <p:sp>
        <p:nvSpPr>
          <p:cNvPr id="12" name="Shape 10"/>
          <p:cNvSpPr/>
          <p:nvPr/>
        </p:nvSpPr>
        <p:spPr>
          <a:xfrm>
            <a:off x="9688592" y="1367433"/>
            <a:ext cx="4540568" cy="955000"/>
          </a:xfrm>
          <a:prstGeom prst="roundRect">
            <a:avLst>
              <a:gd name="adj" fmla="val 7660"/>
            </a:avLst>
          </a:prstGeom>
          <a:solidFill>
            <a:srgbClr val="FFFFFF"/>
          </a:solidFill>
          <a:ln w="15240">
            <a:solidFill>
              <a:srgbClr val="C0C1D7"/>
            </a:solidFill>
            <a:prstDash val="solid"/>
          </a:ln>
        </p:spPr>
      </p:sp>
      <p:sp>
        <p:nvSpPr>
          <p:cNvPr id="13" name="Shape 11"/>
          <p:cNvSpPr/>
          <p:nvPr/>
        </p:nvSpPr>
        <p:spPr>
          <a:xfrm>
            <a:off x="9673352" y="1367433"/>
            <a:ext cx="60960" cy="955000"/>
          </a:xfrm>
          <a:prstGeom prst="roundRect">
            <a:avLst>
              <a:gd name="adj" fmla="val 71089"/>
            </a:avLst>
          </a:prstGeom>
          <a:solidFill>
            <a:srgbClr val="4950BC"/>
          </a:solidFill>
          <a:ln/>
        </p:spPr>
      </p:sp>
      <p:sp>
        <p:nvSpPr>
          <p:cNvPr id="14" name="Text 12"/>
          <p:cNvSpPr/>
          <p:nvPr/>
        </p:nvSpPr>
        <p:spPr>
          <a:xfrm>
            <a:off x="9852660" y="1485781"/>
            <a:ext cx="1369457"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Präzise Tool-Auswahl</a:t>
            </a:r>
            <a:endParaRPr lang="en-US" sz="1000" dirty="0"/>
          </a:p>
        </p:txBody>
      </p:sp>
      <p:sp>
        <p:nvSpPr>
          <p:cNvPr id="15" name="Text 13"/>
          <p:cNvSpPr/>
          <p:nvPr/>
        </p:nvSpPr>
        <p:spPr>
          <a:xfrm>
            <a:off x="9852660"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Wählen Sie genau die Tools und Ressourcen aus, die Sie in Ihrem Workflow nutzen möchten. Sie können alle verfügbaren Tools nutzen, eine spezifische Auswahl treffen oder bestimmte Tools ausschließen.</a:t>
            </a:r>
            <a:endParaRPr lang="en-US" sz="800" dirty="0"/>
          </a:p>
        </p:txBody>
      </p:sp>
      <p:sp>
        <p:nvSpPr>
          <p:cNvPr id="16" name="Text 14"/>
          <p:cNvSpPr/>
          <p:nvPr/>
        </p:nvSpPr>
        <p:spPr>
          <a:xfrm>
            <a:off x="401241" y="2438400"/>
            <a:ext cx="13827919" cy="33027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Ein praktisches Beispiel ist die Automatisierung von Kalenderereignissen: Verbinden Sie einen Google Calendar MCP Server, um beispielsweise automatisch Meeting-Notizen nach Beendigung eines Termins zu generieren oder die Teilnehmer per E-Mail zu benachrichtigen. Diese Integration eröffnet zahlreiche Möglichkeiten zur Optimierung Ihrer Geschäftsprozesse.</a:t>
            </a:r>
            <a:endParaRPr lang="en-US" sz="800" dirty="0"/>
          </a:p>
        </p:txBody>
      </p:sp>
      <p:pic>
        <p:nvPicPr>
          <p:cNvPr id="17" name="Image 0" descr="preencoded.png"/>
          <p:cNvPicPr>
            <a:picLocks noChangeAspect="1"/>
          </p:cNvPicPr>
          <p:nvPr/>
        </p:nvPicPr>
        <p:blipFill>
          <a:blip r:embed="rId3"/>
          <a:stretch>
            <a:fillRect/>
          </a:stretch>
        </p:blipFill>
        <p:spPr>
          <a:xfrm>
            <a:off x="401241" y="2884646"/>
            <a:ext cx="8254365" cy="49525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9020" y="573286"/>
            <a:ext cx="5252442" cy="423029"/>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n8n Workflow-Beispiel mit MCP</a:t>
            </a:r>
            <a:endParaRPr lang="en-US" sz="2650" dirty="0"/>
          </a:p>
        </p:txBody>
      </p:sp>
      <p:sp>
        <p:nvSpPr>
          <p:cNvPr id="4" name="Text 1"/>
          <p:cNvSpPr/>
          <p:nvPr/>
        </p:nvSpPr>
        <p:spPr>
          <a:xfrm>
            <a:off x="729020" y="1199317"/>
            <a:ext cx="7685961"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Um die praktische Anwendung von MCP in n8n zu veranschaulichen, betrachten wir einen typischen Workflow. Dieser demonstriert, wie ein MCP-Serverdienst nahtlos in einen n8n-Workflow integriert werden kann, um Daten zu verarbeiten und Aktionen auszulösen.</a:t>
            </a:r>
            <a:endParaRPr lang="en-US" sz="1050" dirty="0"/>
          </a:p>
        </p:txBody>
      </p:sp>
      <p:pic>
        <p:nvPicPr>
          <p:cNvPr id="5" name="Image 1" descr="preencoded.png"/>
          <p:cNvPicPr>
            <a:picLocks noChangeAspect="1"/>
          </p:cNvPicPr>
          <p:nvPr/>
        </p:nvPicPr>
        <p:blipFill>
          <a:blip r:embed="rId4"/>
          <a:stretch>
            <a:fillRect/>
          </a:stretch>
        </p:blipFill>
        <p:spPr>
          <a:xfrm>
            <a:off x="729020" y="2001322"/>
            <a:ext cx="676989" cy="1213247"/>
          </a:xfrm>
          <a:prstGeom prst="rect">
            <a:avLst/>
          </a:prstGeom>
        </p:spPr>
      </p:pic>
      <p:sp>
        <p:nvSpPr>
          <p:cNvPr id="6" name="Text 2"/>
          <p:cNvSpPr/>
          <p:nvPr/>
        </p:nvSpPr>
        <p:spPr>
          <a:xfrm>
            <a:off x="1541383" y="2136696"/>
            <a:ext cx="2054066"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Workflow-Start (Trigger)</a:t>
            </a:r>
            <a:endParaRPr lang="en-US" sz="1300" dirty="0"/>
          </a:p>
        </p:txBody>
      </p:sp>
      <p:sp>
        <p:nvSpPr>
          <p:cNvPr id="7" name="Text 3"/>
          <p:cNvSpPr/>
          <p:nvPr/>
        </p:nvSpPr>
        <p:spPr>
          <a:xfrm>
            <a:off x="1541383" y="2429470"/>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Jeder n8n-Workflow beginnt mit einem Trigger. Dies kann ein </a:t>
            </a:r>
            <a:r>
              <a:rPr lang="en-US" sz="1050" b="1" dirty="0">
                <a:solidFill>
                  <a:srgbClr val="272525"/>
                </a:solidFill>
                <a:latin typeface="Inter" pitchFamily="34" charset="0"/>
                <a:ea typeface="Inter" pitchFamily="34" charset="-122"/>
                <a:cs typeface="Inter" pitchFamily="34" charset="-120"/>
              </a:rPr>
              <a:t>Webhook</a:t>
            </a:r>
            <a:r>
              <a:rPr lang="en-US" sz="1050" dirty="0">
                <a:solidFill>
                  <a:srgbClr val="272525"/>
                </a:solidFill>
                <a:latin typeface="Inter" pitchFamily="34" charset="0"/>
                <a:ea typeface="Inter" pitchFamily="34" charset="-122"/>
                <a:cs typeface="Inter" pitchFamily="34" charset="-120"/>
              </a:rPr>
              <a:t> sein, der auf externe Ereignisse reagiert (z.B. neue Daten in einem CRM), oder ein </a:t>
            </a:r>
            <a:r>
              <a:rPr lang="en-US" sz="1050" b="1" dirty="0">
                <a:solidFill>
                  <a:srgbClr val="272525"/>
                </a:solidFill>
                <a:latin typeface="Inter" pitchFamily="34" charset="0"/>
                <a:ea typeface="Inter" pitchFamily="34" charset="-122"/>
                <a:cs typeface="Inter" pitchFamily="34" charset="-120"/>
              </a:rPr>
              <a:t>Schedule</a:t>
            </a:r>
            <a:r>
              <a:rPr lang="en-US" sz="1050" dirty="0">
                <a:solidFill>
                  <a:srgbClr val="272525"/>
                </a:solidFill>
                <a:latin typeface="Inter" pitchFamily="34" charset="0"/>
                <a:ea typeface="Inter" pitchFamily="34" charset="-122"/>
                <a:cs typeface="Inter" pitchFamily="34" charset="-120"/>
              </a:rPr>
              <a:t>, der den Workflow in festgelegten Intervallen ausführt.</a:t>
            </a:r>
            <a:endParaRPr lang="en-US" sz="1050" dirty="0"/>
          </a:p>
        </p:txBody>
      </p:sp>
      <p:pic>
        <p:nvPicPr>
          <p:cNvPr id="8" name="Image 2" descr="preencoded.png"/>
          <p:cNvPicPr>
            <a:picLocks noChangeAspect="1"/>
          </p:cNvPicPr>
          <p:nvPr/>
        </p:nvPicPr>
        <p:blipFill>
          <a:blip r:embed="rId5"/>
          <a:stretch>
            <a:fillRect/>
          </a:stretch>
        </p:blipFill>
        <p:spPr>
          <a:xfrm>
            <a:off x="729020" y="3214568"/>
            <a:ext cx="676989" cy="1213247"/>
          </a:xfrm>
          <a:prstGeom prst="rect">
            <a:avLst/>
          </a:prstGeom>
        </p:spPr>
      </p:pic>
      <p:sp>
        <p:nvSpPr>
          <p:cNvPr id="9" name="Text 4"/>
          <p:cNvSpPr/>
          <p:nvPr/>
        </p:nvSpPr>
        <p:spPr>
          <a:xfrm>
            <a:off x="1541383" y="3349943"/>
            <a:ext cx="1790819"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MCP Client Tool Node</a:t>
            </a:r>
            <a:endParaRPr lang="en-US" sz="1300" dirty="0"/>
          </a:p>
        </p:txBody>
      </p:sp>
      <p:sp>
        <p:nvSpPr>
          <p:cNvPr id="10" name="Text 5"/>
          <p:cNvSpPr/>
          <p:nvPr/>
        </p:nvSpPr>
        <p:spPr>
          <a:xfrm>
            <a:off x="1541383" y="3642717"/>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Der zentrale Bestandteil ist der MCP Client Tool Node. Hier konfigurieren Sie die Verbindung zu Ihrem MCP-Server (SSE-Endpunkt, Authentifizierung) und wählen präzise die </a:t>
            </a:r>
            <a:r>
              <a:rPr lang="en-US" sz="1050" b="1" dirty="0">
                <a:solidFill>
                  <a:srgbClr val="272525"/>
                </a:solidFill>
                <a:latin typeface="Inter" pitchFamily="34" charset="0"/>
                <a:ea typeface="Inter" pitchFamily="34" charset="-122"/>
                <a:cs typeface="Inter" pitchFamily="34" charset="-120"/>
              </a:rPr>
              <a:t>Tools</a:t>
            </a:r>
            <a:r>
              <a:rPr lang="en-US" sz="1050" dirty="0">
                <a:solidFill>
                  <a:srgbClr val="272525"/>
                </a:solidFill>
                <a:latin typeface="Inter" pitchFamily="34" charset="0"/>
                <a:ea typeface="Inter" pitchFamily="34" charset="-122"/>
                <a:cs typeface="Inter" pitchFamily="34" charset="-120"/>
              </a:rPr>
              <a:t> oder </a:t>
            </a:r>
            <a:r>
              <a:rPr lang="en-US" sz="1050" b="1" dirty="0">
                <a:solidFill>
                  <a:srgbClr val="272525"/>
                </a:solidFill>
                <a:latin typeface="Inter" pitchFamily="34" charset="0"/>
                <a:ea typeface="Inter" pitchFamily="34" charset="-122"/>
                <a:cs typeface="Inter" pitchFamily="34" charset="-120"/>
              </a:rPr>
              <a:t>Ressourcen</a:t>
            </a:r>
            <a:r>
              <a:rPr lang="en-US" sz="1050" dirty="0">
                <a:solidFill>
                  <a:srgbClr val="272525"/>
                </a:solidFill>
                <a:latin typeface="Inter" pitchFamily="34" charset="0"/>
                <a:ea typeface="Inter" pitchFamily="34" charset="-122"/>
                <a:cs typeface="Inter" pitchFamily="34" charset="-120"/>
              </a:rPr>
              <a:t> aus, die Sie im Workflow nutzen möchten.</a:t>
            </a:r>
            <a:endParaRPr lang="en-US" sz="1050" dirty="0"/>
          </a:p>
        </p:txBody>
      </p:sp>
      <p:pic>
        <p:nvPicPr>
          <p:cNvPr id="11" name="Image 3" descr="preencoded.png"/>
          <p:cNvPicPr>
            <a:picLocks noChangeAspect="1"/>
          </p:cNvPicPr>
          <p:nvPr/>
        </p:nvPicPr>
        <p:blipFill>
          <a:blip r:embed="rId6"/>
          <a:stretch>
            <a:fillRect/>
          </a:stretch>
        </p:blipFill>
        <p:spPr>
          <a:xfrm>
            <a:off x="729020" y="4427815"/>
            <a:ext cx="676989" cy="1213247"/>
          </a:xfrm>
          <a:prstGeom prst="rect">
            <a:avLst/>
          </a:prstGeom>
        </p:spPr>
      </p:pic>
      <p:sp>
        <p:nvSpPr>
          <p:cNvPr id="12" name="Text 6"/>
          <p:cNvSpPr/>
          <p:nvPr/>
        </p:nvSpPr>
        <p:spPr>
          <a:xfrm>
            <a:off x="1541383" y="4563189"/>
            <a:ext cx="2196465"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Datenverarbeitung &amp; Logik</a:t>
            </a:r>
            <a:endParaRPr lang="en-US" sz="1300" dirty="0"/>
          </a:p>
        </p:txBody>
      </p:sp>
      <p:sp>
        <p:nvSpPr>
          <p:cNvPr id="13" name="Text 7"/>
          <p:cNvSpPr/>
          <p:nvPr/>
        </p:nvSpPr>
        <p:spPr>
          <a:xfrm>
            <a:off x="1541383" y="4855964"/>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Nachdem der MCP Node Daten oder Ergebnisse geliefert hat, können weitere n8n-Nodes die Informationen </a:t>
            </a:r>
            <a:r>
              <a:rPr lang="en-US" sz="1050" b="1" dirty="0">
                <a:solidFill>
                  <a:srgbClr val="272525"/>
                </a:solidFill>
                <a:latin typeface="Inter" pitchFamily="34" charset="0"/>
                <a:ea typeface="Inter" pitchFamily="34" charset="-122"/>
                <a:cs typeface="Inter" pitchFamily="34" charset="-120"/>
              </a:rPr>
              <a:t>verarbeiten</a:t>
            </a:r>
            <a:r>
              <a:rPr lang="en-US" sz="1050" dirty="0">
                <a:solidFill>
                  <a:srgbClr val="272525"/>
                </a:solidFill>
                <a:latin typeface="Inter" pitchFamily="34" charset="0"/>
                <a:ea typeface="Inter" pitchFamily="34" charset="-122"/>
                <a:cs typeface="Inter" pitchFamily="34" charset="-120"/>
              </a:rPr>
              <a:t>, </a:t>
            </a:r>
            <a:r>
              <a:rPr lang="en-US" sz="1050" b="1" dirty="0">
                <a:solidFill>
                  <a:srgbClr val="272525"/>
                </a:solidFill>
                <a:latin typeface="Inter" pitchFamily="34" charset="0"/>
                <a:ea typeface="Inter" pitchFamily="34" charset="-122"/>
                <a:cs typeface="Inter" pitchFamily="34" charset="-120"/>
              </a:rPr>
              <a:t>transformieren</a:t>
            </a:r>
            <a:r>
              <a:rPr lang="en-US" sz="1050" dirty="0">
                <a:solidFill>
                  <a:srgbClr val="272525"/>
                </a:solidFill>
                <a:latin typeface="Inter" pitchFamily="34" charset="0"/>
                <a:ea typeface="Inter" pitchFamily="34" charset="-122"/>
                <a:cs typeface="Inter" pitchFamily="34" charset="-120"/>
              </a:rPr>
              <a:t> oder </a:t>
            </a:r>
            <a:r>
              <a:rPr lang="en-US" sz="1050" b="1" dirty="0">
                <a:solidFill>
                  <a:srgbClr val="272525"/>
                </a:solidFill>
                <a:latin typeface="Inter" pitchFamily="34" charset="0"/>
                <a:ea typeface="Inter" pitchFamily="34" charset="-122"/>
                <a:cs typeface="Inter" pitchFamily="34" charset="-120"/>
              </a:rPr>
              <a:t>basierend auf Bedingungen</a:t>
            </a:r>
            <a:r>
              <a:rPr lang="en-US" sz="1050" dirty="0">
                <a:solidFill>
                  <a:srgbClr val="272525"/>
                </a:solidFill>
                <a:latin typeface="Inter" pitchFamily="34" charset="0"/>
                <a:ea typeface="Inter" pitchFamily="34" charset="-122"/>
                <a:cs typeface="Inter" pitchFamily="34" charset="-120"/>
              </a:rPr>
              <a:t> verzweigen. Dies ermöglicht komplexe Geschäftslogiken.</a:t>
            </a:r>
            <a:endParaRPr lang="en-US" sz="1050" dirty="0"/>
          </a:p>
        </p:txBody>
      </p:sp>
      <p:pic>
        <p:nvPicPr>
          <p:cNvPr id="14" name="Image 4" descr="preencoded.png"/>
          <p:cNvPicPr>
            <a:picLocks noChangeAspect="1"/>
          </p:cNvPicPr>
          <p:nvPr/>
        </p:nvPicPr>
        <p:blipFill>
          <a:blip r:embed="rId7"/>
          <a:stretch>
            <a:fillRect/>
          </a:stretch>
        </p:blipFill>
        <p:spPr>
          <a:xfrm>
            <a:off x="729020" y="5641062"/>
            <a:ext cx="676989" cy="1213247"/>
          </a:xfrm>
          <a:prstGeom prst="rect">
            <a:avLst/>
          </a:prstGeom>
        </p:spPr>
      </p:pic>
      <p:sp>
        <p:nvSpPr>
          <p:cNvPr id="15" name="Text 8"/>
          <p:cNvSpPr/>
          <p:nvPr/>
        </p:nvSpPr>
        <p:spPr>
          <a:xfrm>
            <a:off x="1541383" y="5776436"/>
            <a:ext cx="2854404"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Ergebnis-Ausgabe (Output Nodes)</a:t>
            </a:r>
            <a:endParaRPr lang="en-US" sz="1300" dirty="0"/>
          </a:p>
        </p:txBody>
      </p:sp>
      <p:sp>
        <p:nvSpPr>
          <p:cNvPr id="16" name="Text 9"/>
          <p:cNvSpPr/>
          <p:nvPr/>
        </p:nvSpPr>
        <p:spPr>
          <a:xfrm>
            <a:off x="1541383" y="6069211"/>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Am Ende des Workflows stehen in der Regel Output Nodes, die die verarbeiteten Daten weiterleiten. Das kann das Versenden einer E-Mail, das Schreiben in eine Datenbank, das Aktualisieren eines Kalenders oder das Benachrichtigen anderer Systeme sein.</a:t>
            </a:r>
            <a:endParaRPr lang="en-US" sz="1050" dirty="0"/>
          </a:p>
        </p:txBody>
      </p:sp>
      <p:sp>
        <p:nvSpPr>
          <p:cNvPr id="17" name="Text 10"/>
          <p:cNvSpPr/>
          <p:nvPr/>
        </p:nvSpPr>
        <p:spPr>
          <a:xfrm>
            <a:off x="729020" y="7006590"/>
            <a:ext cx="7685961"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Die </a:t>
            </a:r>
            <a:r>
              <a:rPr lang="en-US" sz="1050" b="1" dirty="0">
                <a:solidFill>
                  <a:srgbClr val="272525"/>
                </a:solidFill>
                <a:latin typeface="Inter" pitchFamily="34" charset="0"/>
                <a:ea typeface="Inter" pitchFamily="34" charset="-122"/>
                <a:cs typeface="Inter" pitchFamily="34" charset="-120"/>
              </a:rPr>
              <a:t>JSON-Konfiguration</a:t>
            </a:r>
            <a:r>
              <a:rPr lang="en-US" sz="1050" dirty="0">
                <a:solidFill>
                  <a:srgbClr val="272525"/>
                </a:solidFill>
                <a:latin typeface="Inter" pitchFamily="34" charset="0"/>
                <a:ea typeface="Inter" pitchFamily="34" charset="-122"/>
                <a:cs typeface="Inter" pitchFamily="34" charset="-120"/>
              </a:rPr>
              <a:t> im Hintergrund zeigt die detaillierte Definition jedes Nodes, während der </a:t>
            </a:r>
            <a:r>
              <a:rPr lang="en-US" sz="1050" b="1" dirty="0">
                <a:solidFill>
                  <a:srgbClr val="272525"/>
                </a:solidFill>
                <a:latin typeface="Inter" pitchFamily="34" charset="0"/>
                <a:ea typeface="Inter" pitchFamily="34" charset="-122"/>
                <a:cs typeface="Inter" pitchFamily="34" charset="-120"/>
              </a:rPr>
              <a:t>visuelle Workflow-Editor</a:t>
            </a:r>
            <a:r>
              <a:rPr lang="en-US" sz="1050" dirty="0">
                <a:solidFill>
                  <a:srgbClr val="272525"/>
                </a:solidFill>
                <a:latin typeface="Inter" pitchFamily="34" charset="0"/>
                <a:ea typeface="Inter" pitchFamily="34" charset="-122"/>
                <a:cs typeface="Inter" pitchFamily="34" charset="-120"/>
              </a:rPr>
              <a:t> eine intuitive Drag-and-Drop-Oberfläche bietet, um diese komplexen Prozesse einfach zu gestalten und zu überwachen.</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656273"/>
            <a:ext cx="615612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MCP-Integration</a:t>
            </a:r>
            <a:endParaRPr lang="en-US" sz="3550" dirty="0"/>
          </a:p>
        </p:txBody>
      </p:sp>
      <p:sp>
        <p:nvSpPr>
          <p:cNvPr id="5" name="Text 2"/>
          <p:cNvSpPr/>
          <p:nvPr/>
        </p:nvSpPr>
        <p:spPr>
          <a:xfrm>
            <a:off x="793790" y="1495425"/>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LangChain erweitert seine Fähigkeiten durch die nahtlose Integration von MCP-Servern, wodurch Entwickler die Leistungsfähigkeit von LLMs mit robusten Backend-Services verbinden können. Diese Integration transformiert MCP-Funktionalitäten in zugängliche Bausteine für intelligente Agenten und automatisierte Workflows.</a:t>
            </a:r>
            <a:endParaRPr lang="en-US" sz="1400" dirty="0"/>
          </a:p>
        </p:txBody>
      </p:sp>
      <p:sp>
        <p:nvSpPr>
          <p:cNvPr id="6" name="Shape 3"/>
          <p:cNvSpPr/>
          <p:nvPr/>
        </p:nvSpPr>
        <p:spPr>
          <a:xfrm>
            <a:off x="793790" y="2842498"/>
            <a:ext cx="4226600" cy="3655933"/>
          </a:xfrm>
          <a:prstGeom prst="roundRect">
            <a:avLst>
              <a:gd name="adj" fmla="val 3001"/>
            </a:avLst>
          </a:prstGeom>
          <a:solidFill>
            <a:srgbClr val="FFFFFF"/>
          </a:solidFill>
          <a:ln/>
        </p:spPr>
      </p:sp>
      <p:sp>
        <p:nvSpPr>
          <p:cNvPr id="7" name="Shape 4"/>
          <p:cNvSpPr/>
          <p:nvPr/>
        </p:nvSpPr>
        <p:spPr>
          <a:xfrm>
            <a:off x="793790" y="2819638"/>
            <a:ext cx="4226600" cy="91440"/>
          </a:xfrm>
          <a:prstGeom prst="roundRect">
            <a:avLst>
              <a:gd name="adj" fmla="val 83349"/>
            </a:avLst>
          </a:prstGeom>
          <a:solidFill>
            <a:srgbClr val="4950BC"/>
          </a:solidFill>
          <a:ln/>
        </p:spPr>
      </p:sp>
      <p:sp>
        <p:nvSpPr>
          <p:cNvPr id="8" name="Shape 5"/>
          <p:cNvSpPr/>
          <p:nvPr/>
        </p:nvSpPr>
        <p:spPr>
          <a:xfrm>
            <a:off x="2634853" y="2570321"/>
            <a:ext cx="544354" cy="544354"/>
          </a:xfrm>
          <a:prstGeom prst="roundRect">
            <a:avLst>
              <a:gd name="adj" fmla="val 167979"/>
            </a:avLst>
          </a:prstGeom>
          <a:solidFill>
            <a:srgbClr val="4950BC"/>
          </a:solidFill>
          <a:ln/>
        </p:spPr>
      </p:sp>
      <p:pic>
        <p:nvPicPr>
          <p:cNvPr id="9" name="Image 1" descr="preencoded.png"/>
          <p:cNvPicPr>
            <a:picLocks noChangeAspect="1"/>
          </p:cNvPicPr>
          <p:nvPr/>
        </p:nvPicPr>
        <p:blipFill>
          <a:blip r:embed="rId4"/>
          <a:stretch>
            <a:fillRect/>
          </a:stretch>
        </p:blipFill>
        <p:spPr>
          <a:xfrm>
            <a:off x="2798207" y="2706410"/>
            <a:ext cx="217646" cy="272177"/>
          </a:xfrm>
          <a:prstGeom prst="rect">
            <a:avLst/>
          </a:prstGeom>
        </p:spPr>
      </p:pic>
      <p:sp>
        <p:nvSpPr>
          <p:cNvPr id="10" name="Text 6"/>
          <p:cNvSpPr/>
          <p:nvPr/>
        </p:nvSpPr>
        <p:spPr>
          <a:xfrm>
            <a:off x="998101" y="3296126"/>
            <a:ext cx="3478054"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MCP-Tools als LangChain Tools</a:t>
            </a:r>
            <a:endParaRPr lang="en-US" sz="1750" dirty="0"/>
          </a:p>
        </p:txBody>
      </p:sp>
      <p:sp>
        <p:nvSpPr>
          <p:cNvPr id="11" name="Text 7"/>
          <p:cNvSpPr/>
          <p:nvPr/>
        </p:nvSpPr>
        <p:spPr>
          <a:xfrm>
            <a:off x="998101" y="3688437"/>
            <a:ext cx="3817977"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Spezifische MCP-Funktionen und -Services können direkt als "Tools" in LangChain integriert werden. Dies erlaubt es LangChain-Agenten, definierte Aktionen über Ihren MCP-Server auszuführen, sei es das Abfragen von Datenbanken, das Ausführen von Transaktionen oder das Steuern von IoT-Geräten.</a:t>
            </a:r>
            <a:endParaRPr lang="en-US" sz="1400" dirty="0"/>
          </a:p>
        </p:txBody>
      </p:sp>
      <p:sp>
        <p:nvSpPr>
          <p:cNvPr id="12" name="Shape 8"/>
          <p:cNvSpPr/>
          <p:nvPr/>
        </p:nvSpPr>
        <p:spPr>
          <a:xfrm>
            <a:off x="5201841" y="2842498"/>
            <a:ext cx="4226600" cy="3655933"/>
          </a:xfrm>
          <a:prstGeom prst="roundRect">
            <a:avLst>
              <a:gd name="adj" fmla="val 3001"/>
            </a:avLst>
          </a:prstGeom>
          <a:solidFill>
            <a:srgbClr val="FFFFFF"/>
          </a:solidFill>
          <a:ln/>
        </p:spPr>
      </p:sp>
      <p:sp>
        <p:nvSpPr>
          <p:cNvPr id="13" name="Shape 9"/>
          <p:cNvSpPr/>
          <p:nvPr/>
        </p:nvSpPr>
        <p:spPr>
          <a:xfrm>
            <a:off x="5201841" y="2819638"/>
            <a:ext cx="4226600" cy="91440"/>
          </a:xfrm>
          <a:prstGeom prst="roundRect">
            <a:avLst>
              <a:gd name="adj" fmla="val 83349"/>
            </a:avLst>
          </a:prstGeom>
          <a:solidFill>
            <a:srgbClr val="4950BC"/>
          </a:solidFill>
          <a:ln/>
        </p:spPr>
      </p:sp>
      <p:sp>
        <p:nvSpPr>
          <p:cNvPr id="14" name="Shape 10"/>
          <p:cNvSpPr/>
          <p:nvPr/>
        </p:nvSpPr>
        <p:spPr>
          <a:xfrm>
            <a:off x="7042904" y="2570321"/>
            <a:ext cx="544354" cy="544354"/>
          </a:xfrm>
          <a:prstGeom prst="roundRect">
            <a:avLst>
              <a:gd name="adj" fmla="val 167979"/>
            </a:avLst>
          </a:prstGeom>
          <a:solidFill>
            <a:srgbClr val="4950BC"/>
          </a:solidFill>
          <a:ln/>
        </p:spPr>
      </p:sp>
      <p:pic>
        <p:nvPicPr>
          <p:cNvPr id="15" name="Image 2" descr="preencoded.png"/>
          <p:cNvPicPr>
            <a:picLocks noChangeAspect="1"/>
          </p:cNvPicPr>
          <p:nvPr/>
        </p:nvPicPr>
        <p:blipFill>
          <a:blip r:embed="rId5"/>
          <a:stretch>
            <a:fillRect/>
          </a:stretch>
        </p:blipFill>
        <p:spPr>
          <a:xfrm>
            <a:off x="7206258" y="2706410"/>
            <a:ext cx="217646" cy="272177"/>
          </a:xfrm>
          <a:prstGeom prst="rect">
            <a:avLst/>
          </a:prstGeom>
        </p:spPr>
      </p:pic>
      <p:sp>
        <p:nvSpPr>
          <p:cNvPr id="16" name="Text 11"/>
          <p:cNvSpPr/>
          <p:nvPr/>
        </p:nvSpPr>
        <p:spPr>
          <a:xfrm>
            <a:off x="5406152" y="3296126"/>
            <a:ext cx="3817977" cy="566976"/>
          </a:xfrm>
          <a:prstGeom prst="rect">
            <a:avLst/>
          </a:prstGeom>
          <a:noFill/>
          <a:ln/>
        </p:spPr>
        <p:txBody>
          <a:bodyPr wrap="squar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MCP-Ressourcen als LangChain Retriever</a:t>
            </a:r>
            <a:endParaRPr lang="en-US" sz="1750" dirty="0"/>
          </a:p>
        </p:txBody>
      </p:sp>
      <p:sp>
        <p:nvSpPr>
          <p:cNvPr id="17" name="Text 12"/>
          <p:cNvSpPr/>
          <p:nvPr/>
        </p:nvSpPr>
        <p:spPr>
          <a:xfrm>
            <a:off x="5406152" y="3971925"/>
            <a:ext cx="3817977"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Nutzen Sie MCP-Ressourcen, die Zugang zu proprietären Datenquellen oder externen APIs bieten, als "Retriever" innerhalb von LangChain. Dies ist besonders wertvoll für Retrieval-Augmented Generation (RAG), da LLMs so relevante und aktuelle Informationen aus Ihren MCP-gesteuerten Systemen abrufen können.</a:t>
            </a:r>
            <a:endParaRPr lang="en-US" sz="1400" dirty="0"/>
          </a:p>
        </p:txBody>
      </p:sp>
      <p:sp>
        <p:nvSpPr>
          <p:cNvPr id="18" name="Shape 13"/>
          <p:cNvSpPr/>
          <p:nvPr/>
        </p:nvSpPr>
        <p:spPr>
          <a:xfrm>
            <a:off x="9609892" y="2842498"/>
            <a:ext cx="4226719" cy="3655933"/>
          </a:xfrm>
          <a:prstGeom prst="roundRect">
            <a:avLst>
              <a:gd name="adj" fmla="val 3001"/>
            </a:avLst>
          </a:prstGeom>
          <a:solidFill>
            <a:srgbClr val="FFFFFF"/>
          </a:solidFill>
          <a:ln/>
        </p:spPr>
      </p:sp>
      <p:sp>
        <p:nvSpPr>
          <p:cNvPr id="19" name="Shape 14"/>
          <p:cNvSpPr/>
          <p:nvPr/>
        </p:nvSpPr>
        <p:spPr>
          <a:xfrm>
            <a:off x="9609892" y="2819638"/>
            <a:ext cx="4226719" cy="91440"/>
          </a:xfrm>
          <a:prstGeom prst="roundRect">
            <a:avLst>
              <a:gd name="adj" fmla="val 83349"/>
            </a:avLst>
          </a:prstGeom>
          <a:solidFill>
            <a:srgbClr val="4950BC"/>
          </a:solidFill>
          <a:ln/>
        </p:spPr>
      </p:sp>
      <p:sp>
        <p:nvSpPr>
          <p:cNvPr id="20" name="Shape 15"/>
          <p:cNvSpPr/>
          <p:nvPr/>
        </p:nvSpPr>
        <p:spPr>
          <a:xfrm>
            <a:off x="11451074" y="2570321"/>
            <a:ext cx="544354" cy="544354"/>
          </a:xfrm>
          <a:prstGeom prst="roundRect">
            <a:avLst>
              <a:gd name="adj" fmla="val 167979"/>
            </a:avLst>
          </a:prstGeom>
          <a:solidFill>
            <a:srgbClr val="4950BC"/>
          </a:solidFill>
          <a:ln/>
        </p:spPr>
      </p:sp>
      <p:pic>
        <p:nvPicPr>
          <p:cNvPr id="21" name="Image 3" descr="preencoded.png"/>
          <p:cNvPicPr>
            <a:picLocks noChangeAspect="1"/>
          </p:cNvPicPr>
          <p:nvPr/>
        </p:nvPicPr>
        <p:blipFill>
          <a:blip r:embed="rId6"/>
          <a:stretch>
            <a:fillRect/>
          </a:stretch>
        </p:blipFill>
        <p:spPr>
          <a:xfrm>
            <a:off x="11614428" y="2706410"/>
            <a:ext cx="217646" cy="272177"/>
          </a:xfrm>
          <a:prstGeom prst="rect">
            <a:avLst/>
          </a:prstGeom>
        </p:spPr>
      </p:pic>
      <p:sp>
        <p:nvSpPr>
          <p:cNvPr id="22" name="Text 16"/>
          <p:cNvSpPr/>
          <p:nvPr/>
        </p:nvSpPr>
        <p:spPr>
          <a:xfrm>
            <a:off x="9814203" y="3296126"/>
            <a:ext cx="3818096" cy="566976"/>
          </a:xfrm>
          <a:prstGeom prst="rect">
            <a:avLst/>
          </a:prstGeom>
          <a:noFill/>
          <a:ln/>
        </p:spPr>
        <p:txBody>
          <a:bodyPr wrap="squar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Chain-Komposition mit MCP-Services</a:t>
            </a:r>
            <a:endParaRPr lang="en-US" sz="1750" dirty="0"/>
          </a:p>
        </p:txBody>
      </p:sp>
      <p:sp>
        <p:nvSpPr>
          <p:cNvPr id="23" name="Text 17"/>
          <p:cNvSpPr/>
          <p:nvPr/>
        </p:nvSpPr>
        <p:spPr>
          <a:xfrm>
            <a:off x="9814203" y="3971925"/>
            <a:ext cx="3818096"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 Kombination von MCP-Tools und Retrievers ermöglicht die Erstellung komplexer LangChain "Chains" und "Agenten". Dadurch können intelligente Anwendungen entwickelt werden, die nicht nur auf LLM-Logik basieren, sondern auch präzise und systemnahe Aktionen über Ihre MCP-Services ausführen und orchestrieren.</a:t>
            </a:r>
            <a:endParaRPr lang="en-US" sz="1400" dirty="0"/>
          </a:p>
        </p:txBody>
      </p:sp>
      <p:sp>
        <p:nvSpPr>
          <p:cNvPr id="24" name="Text 18"/>
          <p:cNvSpPr/>
          <p:nvPr/>
        </p:nvSpPr>
        <p:spPr>
          <a:xfrm>
            <a:off x="793790" y="6702504"/>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 tiefgreifende Integration eröffnet neue Möglichkeiten für die Automatisierung und die Entwicklung intelligenter Systeme, indem sie die Stärken von LLMs mit der Zuverlässigkeit und Performance von C++-basierten MCP-Services verbindet. Ein typisches Anwendungsbeispiel wäre ein LangChain-Agent, der Benutzeranfragen versteht und dann über den MCP-Server spezifische Unternehmensdaten abruft und verarbeitet.</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396835" y="311825"/>
            <a:ext cx="7341989"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LangChain Code-Beispiel: MCP-Integration in Python</a:t>
            </a:r>
            <a:endParaRPr lang="en-US" sz="2200" dirty="0"/>
          </a:p>
        </p:txBody>
      </p:sp>
      <p:sp>
        <p:nvSpPr>
          <p:cNvPr id="3" name="Text 1"/>
          <p:cNvSpPr/>
          <p:nvPr/>
        </p:nvSpPr>
        <p:spPr>
          <a:xfrm>
            <a:off x="396835" y="892969"/>
            <a:ext cx="13836729" cy="36290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Python-Beispiel demonstriert die nahtlose Integration eines MCP-Servers in LangChain, um die Leistungsfähigkeit von Large Language Models (LLMs) mit spezifischen Backend-Diensten zu erweitern. Es zeigt, wie MCP-Funktionen als Tools für einen intelligenten Agenten bereitgestellt und genutzt werden können, um komplexe Aufgaben zu automatisieren.</a:t>
            </a:r>
            <a:endParaRPr lang="en-US" sz="850" dirty="0"/>
          </a:p>
        </p:txBody>
      </p:sp>
      <p:sp>
        <p:nvSpPr>
          <p:cNvPr id="4" name="Text 2"/>
          <p:cNvSpPr/>
          <p:nvPr/>
        </p:nvSpPr>
        <p:spPr>
          <a:xfrm>
            <a:off x="396835" y="1383387"/>
            <a:ext cx="113348" cy="141684"/>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Light" pitchFamily="34" charset="0"/>
                <a:ea typeface="Inter Light" pitchFamily="34" charset="-122"/>
                <a:cs typeface="Inter Light" pitchFamily="34" charset="-120"/>
              </a:rPr>
              <a:t>01</a:t>
            </a:r>
            <a:endParaRPr lang="en-US" sz="850" dirty="0"/>
          </a:p>
        </p:txBody>
      </p:sp>
      <p:sp>
        <p:nvSpPr>
          <p:cNvPr id="5" name="Shape 3"/>
          <p:cNvSpPr/>
          <p:nvPr/>
        </p:nvSpPr>
        <p:spPr>
          <a:xfrm>
            <a:off x="396835" y="1560790"/>
            <a:ext cx="6861691" cy="15240"/>
          </a:xfrm>
          <a:prstGeom prst="rect">
            <a:avLst/>
          </a:prstGeom>
          <a:solidFill>
            <a:srgbClr val="4950BC"/>
          </a:solidFill>
          <a:ln/>
        </p:spPr>
      </p:sp>
      <p:sp>
        <p:nvSpPr>
          <p:cNvPr id="6" name="Text 4"/>
          <p:cNvSpPr/>
          <p:nvPr/>
        </p:nvSpPr>
        <p:spPr>
          <a:xfrm>
            <a:off x="396835" y="1647944"/>
            <a:ext cx="1952744"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MCP-Adapter-Konfiguration</a:t>
            </a:r>
            <a:endParaRPr lang="en-US" sz="1100" dirty="0"/>
          </a:p>
        </p:txBody>
      </p:sp>
      <p:sp>
        <p:nvSpPr>
          <p:cNvPr id="7" name="Text 5"/>
          <p:cNvSpPr/>
          <p:nvPr/>
        </p:nvSpPr>
        <p:spPr>
          <a:xfrm>
            <a:off x="396835" y="1893094"/>
            <a:ext cx="6861691" cy="544354"/>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Zuerst wird ein Adapter erstellt, der die MCP-Services kapselt. Dieser Adapter ermöglicht es, die in C++ implementierten MCP-Funktionen als aufrufbare Python-Objekte zu nutzen, die LangChain versteht. Hier definieren wir, welche MCP-Tools verfügbar gemacht werden sollen.</a:t>
            </a:r>
            <a:endParaRPr lang="en-US" sz="850" dirty="0"/>
          </a:p>
        </p:txBody>
      </p:sp>
      <p:sp>
        <p:nvSpPr>
          <p:cNvPr id="8" name="Text 6"/>
          <p:cNvSpPr/>
          <p:nvPr/>
        </p:nvSpPr>
        <p:spPr>
          <a:xfrm>
            <a:off x="7371874" y="1383387"/>
            <a:ext cx="113348" cy="141684"/>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Light" pitchFamily="34" charset="0"/>
                <a:ea typeface="Inter Light" pitchFamily="34" charset="-122"/>
                <a:cs typeface="Inter Light" pitchFamily="34" charset="-120"/>
              </a:rPr>
              <a:t>02</a:t>
            </a:r>
            <a:endParaRPr lang="en-US" sz="850" dirty="0"/>
          </a:p>
        </p:txBody>
      </p:sp>
      <p:sp>
        <p:nvSpPr>
          <p:cNvPr id="9" name="Shape 7"/>
          <p:cNvSpPr/>
          <p:nvPr/>
        </p:nvSpPr>
        <p:spPr>
          <a:xfrm>
            <a:off x="7371874" y="1560790"/>
            <a:ext cx="6861691" cy="15240"/>
          </a:xfrm>
          <a:prstGeom prst="rect">
            <a:avLst/>
          </a:prstGeom>
          <a:solidFill>
            <a:srgbClr val="4950BC"/>
          </a:solidFill>
          <a:ln/>
        </p:spPr>
      </p:sp>
      <p:sp>
        <p:nvSpPr>
          <p:cNvPr id="10" name="Text 8"/>
          <p:cNvSpPr/>
          <p:nvPr/>
        </p:nvSpPr>
        <p:spPr>
          <a:xfrm>
            <a:off x="7371874" y="1647944"/>
            <a:ext cx="1972389"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Tool-Definition in LangChain</a:t>
            </a:r>
            <a:endParaRPr lang="en-US" sz="1100" dirty="0"/>
          </a:p>
        </p:txBody>
      </p:sp>
      <p:sp>
        <p:nvSpPr>
          <p:cNvPr id="11" name="Text 9"/>
          <p:cNvSpPr/>
          <p:nvPr/>
        </p:nvSpPr>
        <p:spPr>
          <a:xfrm>
            <a:off x="7371874" y="1893094"/>
            <a:ext cx="6861691"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Jede vom MCP-Adapter bereitgestellte Funktion wird in ein LangChain </a:t>
            </a:r>
            <a:r>
              <a:rPr lang="en-US" sz="850" dirty="0">
                <a:solidFill>
                  <a:srgbClr val="272525"/>
                </a:solidFill>
                <a:highlight>
                  <a:srgbClr val="F2F2F2"/>
                </a:highlight>
                <a:latin typeface="Consolas" pitchFamily="34" charset="0"/>
                <a:ea typeface="Consolas" pitchFamily="34" charset="-122"/>
                <a:cs typeface="Consolas" pitchFamily="34" charset="-120"/>
              </a:rPr>
              <a:t>Tool</a:t>
            </a:r>
            <a:r>
              <a:rPr lang="en-US" sz="850" dirty="0">
                <a:solidFill>
                  <a:srgbClr val="272525"/>
                </a:solidFill>
                <a:latin typeface="Inter" pitchFamily="34" charset="0"/>
                <a:ea typeface="Inter" pitchFamily="34" charset="-122"/>
                <a:cs typeface="Inter" pitchFamily="34" charset="-120"/>
              </a:rPr>
              <a:t>-Objekt umgewandelt. Dabei werden Name, Beschreibung und die aufrufbare Funktion selbst festgelegt, damit das LLM versteht, wann und wie es das Tool einsetzen soll.</a:t>
            </a:r>
            <a:endParaRPr lang="en-US" sz="850" dirty="0"/>
          </a:p>
        </p:txBody>
      </p:sp>
      <p:sp>
        <p:nvSpPr>
          <p:cNvPr id="12" name="Text 10"/>
          <p:cNvSpPr/>
          <p:nvPr/>
        </p:nvSpPr>
        <p:spPr>
          <a:xfrm>
            <a:off x="396835" y="2635806"/>
            <a:ext cx="113348" cy="141684"/>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Light" pitchFamily="34" charset="0"/>
                <a:ea typeface="Inter Light" pitchFamily="34" charset="-122"/>
                <a:cs typeface="Inter Light" pitchFamily="34" charset="-120"/>
              </a:rPr>
              <a:t>03</a:t>
            </a:r>
            <a:endParaRPr lang="en-US" sz="850" dirty="0"/>
          </a:p>
        </p:txBody>
      </p:sp>
      <p:sp>
        <p:nvSpPr>
          <p:cNvPr id="13" name="Shape 11"/>
          <p:cNvSpPr/>
          <p:nvPr/>
        </p:nvSpPr>
        <p:spPr>
          <a:xfrm>
            <a:off x="396835" y="2813209"/>
            <a:ext cx="6861691" cy="15240"/>
          </a:xfrm>
          <a:prstGeom prst="rect">
            <a:avLst/>
          </a:prstGeom>
          <a:solidFill>
            <a:srgbClr val="4950BC"/>
          </a:solidFill>
          <a:ln/>
        </p:spPr>
      </p:sp>
      <p:sp>
        <p:nvSpPr>
          <p:cNvPr id="14" name="Text 12"/>
          <p:cNvSpPr/>
          <p:nvPr/>
        </p:nvSpPr>
        <p:spPr>
          <a:xfrm>
            <a:off x="396835" y="2900363"/>
            <a:ext cx="2000964"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Agent-Initialisierung mit LLM</a:t>
            </a:r>
            <a:endParaRPr lang="en-US" sz="1100" dirty="0"/>
          </a:p>
        </p:txBody>
      </p:sp>
      <p:sp>
        <p:nvSpPr>
          <p:cNvPr id="15" name="Text 13"/>
          <p:cNvSpPr/>
          <p:nvPr/>
        </p:nvSpPr>
        <p:spPr>
          <a:xfrm>
            <a:off x="396835" y="3145512"/>
            <a:ext cx="6861691" cy="544354"/>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Ein LangChain Agent wird initialisiert, indem ein LLM (z.B. OpenAI oder Anthropic) und die zuvor definierten MCP-Tools übergeben werden. Das LLM fungiert als "Gehirn" des Agenten, das entscheidet, welche Tools basierend auf der Benutzeranfrage verwendet werden sollen.</a:t>
            </a:r>
            <a:endParaRPr lang="en-US" sz="850" dirty="0"/>
          </a:p>
        </p:txBody>
      </p:sp>
      <p:sp>
        <p:nvSpPr>
          <p:cNvPr id="16" name="Text 14"/>
          <p:cNvSpPr/>
          <p:nvPr/>
        </p:nvSpPr>
        <p:spPr>
          <a:xfrm>
            <a:off x="7371874" y="2635806"/>
            <a:ext cx="113348" cy="141684"/>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Light" pitchFamily="34" charset="0"/>
                <a:ea typeface="Inter Light" pitchFamily="34" charset="-122"/>
                <a:cs typeface="Inter Light" pitchFamily="34" charset="-120"/>
              </a:rPr>
              <a:t>04</a:t>
            </a:r>
            <a:endParaRPr lang="en-US" sz="850" dirty="0"/>
          </a:p>
        </p:txBody>
      </p:sp>
      <p:sp>
        <p:nvSpPr>
          <p:cNvPr id="17" name="Shape 15"/>
          <p:cNvSpPr/>
          <p:nvPr/>
        </p:nvSpPr>
        <p:spPr>
          <a:xfrm>
            <a:off x="7371874" y="2813209"/>
            <a:ext cx="6861691" cy="15240"/>
          </a:xfrm>
          <a:prstGeom prst="rect">
            <a:avLst/>
          </a:prstGeom>
          <a:solidFill>
            <a:srgbClr val="4950BC"/>
          </a:solidFill>
          <a:ln/>
        </p:spPr>
      </p:sp>
      <p:sp>
        <p:nvSpPr>
          <p:cNvPr id="18" name="Text 16"/>
          <p:cNvSpPr/>
          <p:nvPr/>
        </p:nvSpPr>
        <p:spPr>
          <a:xfrm>
            <a:off x="7371874" y="2900363"/>
            <a:ext cx="2632829"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Ausführung einer komplexen Aufgabe</a:t>
            </a:r>
            <a:endParaRPr lang="en-US" sz="1100" dirty="0"/>
          </a:p>
        </p:txBody>
      </p:sp>
      <p:sp>
        <p:nvSpPr>
          <p:cNvPr id="19" name="Text 17"/>
          <p:cNvSpPr/>
          <p:nvPr/>
        </p:nvSpPr>
        <p:spPr>
          <a:xfrm>
            <a:off x="7371874" y="3145512"/>
            <a:ext cx="6861691" cy="544354"/>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Der Agent erhält eine natürliche Sprachaufforderung und nutzt seine Fähigkeit zur Entscheidungsfindung, um die passenden MCP-Tools sequenziell oder parallel aufzurufen und die gewünschte Aufgabe zu erfüllen. Dies ermöglicht die Automatisierung von Prozessen, die sowohl Sprachverständnis als auch Backend-Interaktionen erfordern.</a:t>
            </a:r>
            <a:endParaRPr lang="en-US" sz="850" dirty="0"/>
          </a:p>
        </p:txBody>
      </p:sp>
      <p:sp>
        <p:nvSpPr>
          <p:cNvPr id="20" name="Shape 18"/>
          <p:cNvSpPr/>
          <p:nvPr/>
        </p:nvSpPr>
        <p:spPr>
          <a:xfrm>
            <a:off x="396835" y="3902393"/>
            <a:ext cx="13836729" cy="9968389"/>
          </a:xfrm>
          <a:prstGeom prst="roundRect">
            <a:avLst>
              <a:gd name="adj" fmla="val 478"/>
            </a:avLst>
          </a:prstGeom>
          <a:solidFill>
            <a:srgbClr val="F2F2F2"/>
          </a:solidFill>
          <a:ln/>
        </p:spPr>
      </p:sp>
      <p:sp>
        <p:nvSpPr>
          <p:cNvPr id="21" name="Shape 19"/>
          <p:cNvSpPr/>
          <p:nvPr/>
        </p:nvSpPr>
        <p:spPr>
          <a:xfrm>
            <a:off x="391239" y="3902393"/>
            <a:ext cx="13847921" cy="9968389"/>
          </a:xfrm>
          <a:prstGeom prst="roundRect">
            <a:avLst>
              <a:gd name="adj" fmla="val 171"/>
            </a:avLst>
          </a:prstGeom>
          <a:solidFill>
            <a:srgbClr val="F2F2F2"/>
          </a:solidFill>
          <a:ln/>
        </p:spPr>
      </p:sp>
      <p:sp>
        <p:nvSpPr>
          <p:cNvPr id="22" name="Text 20"/>
          <p:cNvSpPr/>
          <p:nvPr/>
        </p:nvSpPr>
        <p:spPr>
          <a:xfrm>
            <a:off x="504587" y="3987403"/>
            <a:ext cx="13621226" cy="9798368"/>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1. MCP-Adapter-Konfiguration (Conceptual)class MCPAdapter:    def __init__(self, server_url):        self.client = MCPClient(server_url) # Assume MCPClient handles C++ interaction    def get_calendar_events(self, date_range):        # Calls the underlying C++ MCP service for calendar events        return self.client.call_service("calendar_read_events", date_range)    def send_email_notification(self, recipient, subject, body):        # Calls the underlying C++ MCP service for sending emails        return self.client.call_service("email_send", recipient, subject, body)# Initialize MCP Adaptermcp_adapter = MCPAdapter("http://localhost:8080/mcp_server")# 2. Tool-Definition in LangChainfrom langchain.tools import Toolcalendar_tool = Tool(    name="Calendar_Events_Reader",    func=mcp_adapter.get_calendar_events,    description="Nützlich, um Kalenderereignisse für einen bestimmten Datumsbereich abzurufen.")email_tool = Tool(    name="Email_Sender",    func=mcp_adapter.send_email_notification,    description="Nützlich, um E-Mail-Benachrichtigungen an Empfänger zu senden.")tools = [calendar_tool, email_tool]# 3. Agent-Initialisierung mit LLMfrom langchain_openai import ChatOpenAIfrom langchain.agents import AgentExecutor, create_react_agentfrom langchain import hubllm = ChatOpenAI(temperature=0) # Or Anthropic, etc.# Get the prompt to use - you can modify this!prompt = hub.pull("hwchase17/react")agent = create_react_agent(llm, tools, prompt)agent_executor = AgentExecutor(agent=agent, tools=tools, verbose=True)# 4. Ausführung einer komplexen Aufgaberesult = agent_executor.invoke({    "input": "Rufe alle Kalenderereignisse für morgen ab und sende eine E-Mail an 'team@example.com' mit dem Betreff 'Morgen Meeting Übersicht' und dem Inhalt der Ereignisse."})print(result["output"])        </a:t>
            </a:r>
            <a:endParaRPr lang="en-US" sz="850" dirty="0"/>
          </a:p>
        </p:txBody>
      </p:sp>
      <p:sp>
        <p:nvSpPr>
          <p:cNvPr id="23" name="Text 21"/>
          <p:cNvSpPr/>
          <p:nvPr/>
        </p:nvSpPr>
        <p:spPr>
          <a:xfrm>
            <a:off x="396835" y="13998297"/>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Beispiel verdeutlicht, wie LangChain die Komplexität der Interaktion mit Backend-Systemen abstrahiert und es Entwicklern ermöglicht, intelligente Anwendungen zu erstellen, die auf präzisen und performanten C++-basierten MCP-Services aufbauen.</a:t>
            </a:r>
            <a:endParaRPr lang="en-US" sz="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40887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6. LLM-Anbindung</a:t>
            </a:r>
            <a:endParaRPr lang="en-US" sz="4450" dirty="0"/>
          </a:p>
        </p:txBody>
      </p:sp>
      <p:sp>
        <p:nvSpPr>
          <p:cNvPr id="5" name="Text 2"/>
          <p:cNvSpPr/>
          <p:nvPr/>
        </p:nvSpPr>
        <p:spPr>
          <a:xfrm>
            <a:off x="793790" y="44578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Large Language Models mit MCP verbinden</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86527" y="619244"/>
            <a:ext cx="5892165" cy="561737"/>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Unterstützte LLM-Anbieter</a:t>
            </a:r>
            <a:endParaRPr lang="en-US" sz="3500" dirty="0"/>
          </a:p>
        </p:txBody>
      </p:sp>
      <p:sp>
        <p:nvSpPr>
          <p:cNvPr id="3" name="Text 1"/>
          <p:cNvSpPr/>
          <p:nvPr/>
        </p:nvSpPr>
        <p:spPr>
          <a:xfrm>
            <a:off x="786527" y="1540550"/>
            <a:ext cx="13057346" cy="86296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MCP ist mit einem breiten Spektrum führender Large Language Models kompatibel, was Ihnen maximale Flexibilität bei der Auswahl der für Ihre Anwendungsfälle am besten geeigneten KI-Lösung bietet. Von Cloud-basierten Diensten bis hin zu lokal gehosteten Modellen deckt MCP alle wichtigen Anbieter ab.</a:t>
            </a:r>
            <a:endParaRPr lang="en-US" sz="1400" dirty="0"/>
          </a:p>
        </p:txBody>
      </p:sp>
      <p:pic>
        <p:nvPicPr>
          <p:cNvPr id="4" name="Image 0" descr="preencoded.png"/>
          <p:cNvPicPr>
            <a:picLocks noChangeAspect="1"/>
          </p:cNvPicPr>
          <p:nvPr/>
        </p:nvPicPr>
        <p:blipFill>
          <a:blip r:embed="rId3"/>
          <a:stretch>
            <a:fillRect/>
          </a:stretch>
        </p:blipFill>
        <p:spPr>
          <a:xfrm>
            <a:off x="786527" y="2605683"/>
            <a:ext cx="449461" cy="449461"/>
          </a:xfrm>
          <a:prstGeom prst="rect">
            <a:avLst/>
          </a:prstGeom>
        </p:spPr>
      </p:pic>
      <p:sp>
        <p:nvSpPr>
          <p:cNvPr id="5" name="Text 2"/>
          <p:cNvSpPr/>
          <p:nvPr/>
        </p:nvSpPr>
        <p:spPr>
          <a:xfrm>
            <a:off x="1460659"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OpenAI</a:t>
            </a:r>
            <a:endParaRPr lang="en-US" sz="1750" dirty="0"/>
          </a:p>
        </p:txBody>
      </p:sp>
      <p:sp>
        <p:nvSpPr>
          <p:cNvPr id="6" name="Text 3"/>
          <p:cNvSpPr/>
          <p:nvPr/>
        </p:nvSpPr>
        <p:spPr>
          <a:xfrm>
            <a:off x="1460659"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Nahtlose Integration mit den fortschrittlichen Modellen GPT-4 und GPT-3.5 für die Entwicklung intelligenter Agenten, die komplexe Aufgaben verstehen und ausführen.</a:t>
            </a:r>
            <a:endParaRPr lang="en-US" sz="1400" dirty="0"/>
          </a:p>
        </p:txBody>
      </p:sp>
      <p:pic>
        <p:nvPicPr>
          <p:cNvPr id="7" name="Image 1" descr="preencoded.png"/>
          <p:cNvPicPr>
            <a:picLocks noChangeAspect="1"/>
          </p:cNvPicPr>
          <p:nvPr/>
        </p:nvPicPr>
        <p:blipFill>
          <a:blip r:embed="rId4"/>
          <a:stretch>
            <a:fillRect/>
          </a:stretch>
        </p:blipFill>
        <p:spPr>
          <a:xfrm>
            <a:off x="5213866" y="2605683"/>
            <a:ext cx="449461" cy="449461"/>
          </a:xfrm>
          <a:prstGeom prst="rect">
            <a:avLst/>
          </a:prstGeom>
        </p:spPr>
      </p:pic>
      <p:sp>
        <p:nvSpPr>
          <p:cNvPr id="8" name="Text 4"/>
          <p:cNvSpPr/>
          <p:nvPr/>
        </p:nvSpPr>
        <p:spPr>
          <a:xfrm>
            <a:off x="5887998"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Anthropic (Claude)</a:t>
            </a:r>
            <a:endParaRPr lang="en-US" sz="1750" dirty="0"/>
          </a:p>
        </p:txBody>
      </p:sp>
      <p:sp>
        <p:nvSpPr>
          <p:cNvPr id="9" name="Text 5"/>
          <p:cNvSpPr/>
          <p:nvPr/>
        </p:nvSpPr>
        <p:spPr>
          <a:xfrm>
            <a:off x="5887998"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Umfassende Unterstützung der Claude-Modellreihe, inklusive nativer MCP-Unterstützung für Claude Desktop, um reibungslose und effiziente Workflows zu gewährleisten.</a:t>
            </a:r>
            <a:endParaRPr lang="en-US" sz="1400" dirty="0"/>
          </a:p>
        </p:txBody>
      </p:sp>
      <p:pic>
        <p:nvPicPr>
          <p:cNvPr id="10" name="Image 2" descr="preencoded.png"/>
          <p:cNvPicPr>
            <a:picLocks noChangeAspect="1"/>
          </p:cNvPicPr>
          <p:nvPr/>
        </p:nvPicPr>
        <p:blipFill>
          <a:blip r:embed="rId5"/>
          <a:stretch>
            <a:fillRect/>
          </a:stretch>
        </p:blipFill>
        <p:spPr>
          <a:xfrm>
            <a:off x="9641205" y="2605683"/>
            <a:ext cx="449461" cy="449461"/>
          </a:xfrm>
          <a:prstGeom prst="rect">
            <a:avLst/>
          </a:prstGeom>
        </p:spPr>
      </p:pic>
      <p:sp>
        <p:nvSpPr>
          <p:cNvPr id="11" name="Text 6"/>
          <p:cNvSpPr/>
          <p:nvPr/>
        </p:nvSpPr>
        <p:spPr>
          <a:xfrm>
            <a:off x="10315337"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Google (Gemini)</a:t>
            </a:r>
            <a:endParaRPr lang="en-US" sz="1750" dirty="0"/>
          </a:p>
        </p:txBody>
      </p:sp>
      <p:sp>
        <p:nvSpPr>
          <p:cNvPr id="12" name="Text 7"/>
          <p:cNvSpPr/>
          <p:nvPr/>
        </p:nvSpPr>
        <p:spPr>
          <a:xfrm>
            <a:off x="10315337"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Verbinden Sie Ihre MCP-Systeme mit den leistungsstarken Gemini-Modellen, um multimodale Funktionen und fortschrittliche KI-Anwendungen zu realisieren.</a:t>
            </a:r>
            <a:endParaRPr lang="en-US" sz="1400" dirty="0"/>
          </a:p>
        </p:txBody>
      </p:sp>
      <p:pic>
        <p:nvPicPr>
          <p:cNvPr id="13" name="Image 3" descr="preencoded.png"/>
          <p:cNvPicPr>
            <a:picLocks noChangeAspect="1"/>
          </p:cNvPicPr>
          <p:nvPr/>
        </p:nvPicPr>
        <p:blipFill>
          <a:blip r:embed="rId6"/>
          <a:stretch>
            <a:fillRect/>
          </a:stretch>
        </p:blipFill>
        <p:spPr>
          <a:xfrm>
            <a:off x="786527" y="4899065"/>
            <a:ext cx="449461" cy="449461"/>
          </a:xfrm>
          <a:prstGeom prst="rect">
            <a:avLst/>
          </a:prstGeom>
        </p:spPr>
      </p:pic>
      <p:sp>
        <p:nvSpPr>
          <p:cNvPr id="14" name="Text 8"/>
          <p:cNvSpPr/>
          <p:nvPr/>
        </p:nvSpPr>
        <p:spPr>
          <a:xfrm>
            <a:off x="1460659" y="5005745"/>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Meta (Llama)</a:t>
            </a:r>
            <a:endParaRPr lang="en-US" sz="1750" dirty="0"/>
          </a:p>
        </p:txBody>
      </p:sp>
      <p:sp>
        <p:nvSpPr>
          <p:cNvPr id="15" name="Text 9"/>
          <p:cNvSpPr/>
          <p:nvPr/>
        </p:nvSpPr>
        <p:spPr>
          <a:xfrm>
            <a:off x="1460659" y="5394603"/>
            <a:ext cx="3528536" cy="115062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Anbindung an die Llama-Modelle von Meta, ideal für Anwendungen, die eine hohe Anpassbarkeit und den Einsatz von Open-Source-LLMs mit MCP erfordern.</a:t>
            </a:r>
            <a:endParaRPr lang="en-US" sz="1400" dirty="0"/>
          </a:p>
        </p:txBody>
      </p:sp>
      <p:pic>
        <p:nvPicPr>
          <p:cNvPr id="16" name="Image 4" descr="preencoded.png"/>
          <p:cNvPicPr>
            <a:picLocks noChangeAspect="1"/>
          </p:cNvPicPr>
          <p:nvPr/>
        </p:nvPicPr>
        <p:blipFill>
          <a:blip r:embed="rId7"/>
          <a:stretch>
            <a:fillRect/>
          </a:stretch>
        </p:blipFill>
        <p:spPr>
          <a:xfrm>
            <a:off x="5213866" y="4899065"/>
            <a:ext cx="449461" cy="449461"/>
          </a:xfrm>
          <a:prstGeom prst="rect">
            <a:avLst/>
          </a:prstGeom>
        </p:spPr>
      </p:pic>
      <p:sp>
        <p:nvSpPr>
          <p:cNvPr id="17" name="Text 10"/>
          <p:cNvSpPr/>
          <p:nvPr/>
        </p:nvSpPr>
        <p:spPr>
          <a:xfrm>
            <a:off x="5887998" y="5005745"/>
            <a:ext cx="2635091"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Lokale Modelle (Ollama)</a:t>
            </a:r>
            <a:endParaRPr lang="en-US" sz="1750" dirty="0"/>
          </a:p>
        </p:txBody>
      </p:sp>
      <p:sp>
        <p:nvSpPr>
          <p:cNvPr id="18" name="Text 11"/>
          <p:cNvSpPr/>
          <p:nvPr/>
        </p:nvSpPr>
        <p:spPr>
          <a:xfrm>
            <a:off x="5887998" y="5394603"/>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Unterstützung für lokal gehostete Modelle wie Ollama ermöglicht es Ihnen, Datensouveränität zu wahren und KI-Funktionen auch in Offline-Umgebungen zu nutzen.</a:t>
            </a:r>
            <a:endParaRPr lang="en-US" sz="1400" dirty="0"/>
          </a:p>
        </p:txBody>
      </p:sp>
      <p:sp>
        <p:nvSpPr>
          <p:cNvPr id="19" name="Text 12"/>
          <p:cNvSpPr/>
          <p:nvPr/>
        </p:nvSpPr>
        <p:spPr>
          <a:xfrm>
            <a:off x="786527" y="7035046"/>
            <a:ext cx="13057346" cy="57531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 breite Kompatibilität wird durch flexible API-Integrationen über verschiedene Clients erreicht, wodurch MCP zu einer vielseitigen Plattform für Ihre LLM-gesteuerten Anwendungen wird.</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739021"/>
            <a:ext cx="6378059"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Claude Desktop MCP-Integration</a:t>
            </a:r>
            <a:endParaRPr lang="en-US" sz="3100" dirty="0"/>
          </a:p>
        </p:txBody>
      </p:sp>
      <p:sp>
        <p:nvSpPr>
          <p:cNvPr id="3" name="Text 1"/>
          <p:cNvSpPr/>
          <p:nvPr/>
        </p:nvSpPr>
        <p:spPr>
          <a:xfrm>
            <a:off x="793790" y="1552694"/>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Integration von MCP in Claude Desktop bietet eine native und effiziente Möglichkeit, die Leistungsfähigkeit Ihrer lokalen MCP-Services direkt in Ihrer KI-Umgebung zu nutzen. Dies gewährleistet Datensouveränität und ermöglicht Offline-Funktionen für robuste KI-Anwendungen.</a:t>
            </a:r>
            <a:endParaRPr lang="en-US" sz="1250" dirty="0"/>
          </a:p>
        </p:txBody>
      </p:sp>
      <p:sp>
        <p:nvSpPr>
          <p:cNvPr id="4" name="Shape 2"/>
          <p:cNvSpPr/>
          <p:nvPr/>
        </p:nvSpPr>
        <p:spPr>
          <a:xfrm>
            <a:off x="793790" y="2239447"/>
            <a:ext cx="6441996" cy="2206585"/>
          </a:xfrm>
          <a:prstGeom prst="roundRect">
            <a:avLst>
              <a:gd name="adj" fmla="val 3022"/>
            </a:avLst>
          </a:prstGeom>
          <a:solidFill>
            <a:srgbClr val="FFFFFF"/>
          </a:solidFill>
          <a:ln w="22860">
            <a:solidFill>
              <a:srgbClr val="C0C1D7"/>
            </a:solidFill>
            <a:prstDash val="solid"/>
          </a:ln>
        </p:spPr>
      </p:sp>
      <p:sp>
        <p:nvSpPr>
          <p:cNvPr id="5" name="Shape 3"/>
          <p:cNvSpPr/>
          <p:nvPr/>
        </p:nvSpPr>
        <p:spPr>
          <a:xfrm>
            <a:off x="816650" y="2262307"/>
            <a:ext cx="6396276" cy="476250"/>
          </a:xfrm>
          <a:prstGeom prst="roundRect">
            <a:avLst>
              <a:gd name="adj" fmla="val 8243"/>
            </a:avLst>
          </a:prstGeom>
          <a:solidFill>
            <a:srgbClr val="DADBF1"/>
          </a:solidFill>
          <a:ln/>
        </p:spPr>
      </p:sp>
      <p:pic>
        <p:nvPicPr>
          <p:cNvPr id="6" name="Image 0" descr="preencoded.png"/>
          <p:cNvPicPr>
            <a:picLocks noChangeAspect="1"/>
          </p:cNvPicPr>
          <p:nvPr/>
        </p:nvPicPr>
        <p:blipFill>
          <a:blip r:embed="rId3"/>
          <a:stretch>
            <a:fillRect/>
          </a:stretch>
        </p:blipFill>
        <p:spPr>
          <a:xfrm>
            <a:off x="3895725" y="2347793"/>
            <a:ext cx="238125" cy="297656"/>
          </a:xfrm>
          <a:prstGeom prst="rect">
            <a:avLst/>
          </a:prstGeom>
        </p:spPr>
      </p:pic>
      <p:sp>
        <p:nvSpPr>
          <p:cNvPr id="7" name="Text 4"/>
          <p:cNvSpPr/>
          <p:nvPr/>
        </p:nvSpPr>
        <p:spPr>
          <a:xfrm>
            <a:off x="975360" y="2897267"/>
            <a:ext cx="4560213" cy="25562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Konfiguration über </a:t>
            </a:r>
            <a:r>
              <a:rPr lang="en-US" sz="1550" b="1" dirty="0">
                <a:solidFill>
                  <a:srgbClr val="272525"/>
                </a:solidFill>
                <a:highlight>
                  <a:srgbClr val="F2F2F2"/>
                </a:highlight>
                <a:latin typeface="Consolas" pitchFamily="34" charset="0"/>
                <a:ea typeface="Consolas" pitchFamily="34" charset="-122"/>
                <a:cs typeface="Consolas" pitchFamily="34" charset="-120"/>
              </a:rPr>
              <a:t>claude_desktop_config.json</a:t>
            </a:r>
            <a:endParaRPr lang="en-US" sz="1550" dirty="0"/>
          </a:p>
        </p:txBody>
      </p:sp>
      <p:sp>
        <p:nvSpPr>
          <p:cNvPr id="8" name="Text 5"/>
          <p:cNvSpPr/>
          <p:nvPr/>
        </p:nvSpPr>
        <p:spPr>
          <a:xfrm>
            <a:off x="975360" y="3248144"/>
            <a:ext cx="6078855"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zentrale Konfigurationsdatei </a:t>
            </a:r>
            <a:r>
              <a:rPr lang="en-US" sz="1250" dirty="0">
                <a:solidFill>
                  <a:srgbClr val="272525"/>
                </a:solidFill>
                <a:highlight>
                  <a:srgbClr val="F2F2F2"/>
                </a:highlight>
                <a:latin typeface="Consolas" pitchFamily="34" charset="0"/>
                <a:ea typeface="Consolas" pitchFamily="34" charset="-122"/>
                <a:cs typeface="Consolas" pitchFamily="34" charset="-120"/>
              </a:rPr>
              <a:t>claude_desktop_config.json</a:t>
            </a:r>
            <a:r>
              <a:rPr lang="en-US" sz="1250" dirty="0">
                <a:solidFill>
                  <a:srgbClr val="272525"/>
                </a:solidFill>
                <a:latin typeface="Inter" pitchFamily="34" charset="0"/>
                <a:ea typeface="Inter" pitchFamily="34" charset="-122"/>
                <a:cs typeface="Inter" pitchFamily="34" charset="-120"/>
              </a:rPr>
              <a:t> dient als Dreh- und Angelpunkt für die Einbindung Ihrer MCP-Dienste. Hier können Sie alle relevanten Einstellungen für die nahtlose Kommunikation zwischen Claude Desktop und Ihren lokalen Backend-Services vornehmen.</a:t>
            </a:r>
            <a:endParaRPr lang="en-US" sz="1250" dirty="0"/>
          </a:p>
        </p:txBody>
      </p:sp>
      <p:sp>
        <p:nvSpPr>
          <p:cNvPr id="9" name="Shape 6"/>
          <p:cNvSpPr/>
          <p:nvPr/>
        </p:nvSpPr>
        <p:spPr>
          <a:xfrm>
            <a:off x="7394496" y="2239447"/>
            <a:ext cx="6442115" cy="2206585"/>
          </a:xfrm>
          <a:prstGeom prst="roundRect">
            <a:avLst>
              <a:gd name="adj" fmla="val 3022"/>
            </a:avLst>
          </a:prstGeom>
          <a:solidFill>
            <a:srgbClr val="FFFFFF"/>
          </a:solidFill>
          <a:ln w="22860">
            <a:solidFill>
              <a:srgbClr val="C0C1D7"/>
            </a:solidFill>
            <a:prstDash val="solid"/>
          </a:ln>
        </p:spPr>
      </p:sp>
      <p:sp>
        <p:nvSpPr>
          <p:cNvPr id="10" name="Shape 7"/>
          <p:cNvSpPr/>
          <p:nvPr/>
        </p:nvSpPr>
        <p:spPr>
          <a:xfrm>
            <a:off x="7417356" y="2262307"/>
            <a:ext cx="6396395" cy="476250"/>
          </a:xfrm>
          <a:prstGeom prst="roundRect">
            <a:avLst>
              <a:gd name="adj" fmla="val 8243"/>
            </a:avLst>
          </a:prstGeom>
          <a:solidFill>
            <a:srgbClr val="DADBF1"/>
          </a:solidFill>
          <a:ln/>
        </p:spPr>
      </p:sp>
      <p:pic>
        <p:nvPicPr>
          <p:cNvPr id="11" name="Image 1" descr="preencoded.png"/>
          <p:cNvPicPr>
            <a:picLocks noChangeAspect="1"/>
          </p:cNvPicPr>
          <p:nvPr/>
        </p:nvPicPr>
        <p:blipFill>
          <a:blip r:embed="rId4"/>
          <a:stretch>
            <a:fillRect/>
          </a:stretch>
        </p:blipFill>
        <p:spPr>
          <a:xfrm>
            <a:off x="10496431" y="2347793"/>
            <a:ext cx="238125" cy="297656"/>
          </a:xfrm>
          <a:prstGeom prst="rect">
            <a:avLst/>
          </a:prstGeom>
        </p:spPr>
      </p:pic>
      <p:sp>
        <p:nvSpPr>
          <p:cNvPr id="12" name="Text 8"/>
          <p:cNvSpPr/>
          <p:nvPr/>
        </p:nvSpPr>
        <p:spPr>
          <a:xfrm>
            <a:off x="7576066" y="2897267"/>
            <a:ext cx="3032046"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Lokale MCP-Server hinzufügen</a:t>
            </a:r>
            <a:endParaRPr lang="en-US" sz="1550" dirty="0"/>
          </a:p>
        </p:txBody>
      </p:sp>
      <p:sp>
        <p:nvSpPr>
          <p:cNvPr id="13" name="Text 9"/>
          <p:cNvSpPr/>
          <p:nvPr/>
        </p:nvSpPr>
        <p:spPr>
          <a:xfrm>
            <a:off x="7576066" y="3240524"/>
            <a:ext cx="6078974"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Sie können problemlos mehrere lokale MCP-Server zu Ihrer Konfiguration hinzufügen. Dies ermöglicht es Claude Desktop, auf verschiedene spezialisierte MCP-Funktionen zuzugreifen und diese in komplexen Agentenabläufen zu orchestrieren.</a:t>
            </a:r>
            <a:endParaRPr lang="en-US" sz="1250" dirty="0"/>
          </a:p>
        </p:txBody>
      </p:sp>
      <p:sp>
        <p:nvSpPr>
          <p:cNvPr id="14" name="Shape 10"/>
          <p:cNvSpPr/>
          <p:nvPr/>
        </p:nvSpPr>
        <p:spPr>
          <a:xfrm>
            <a:off x="793790" y="4604742"/>
            <a:ext cx="6441996" cy="2198965"/>
          </a:xfrm>
          <a:prstGeom prst="roundRect">
            <a:avLst>
              <a:gd name="adj" fmla="val 3033"/>
            </a:avLst>
          </a:prstGeom>
          <a:solidFill>
            <a:srgbClr val="FFFFFF"/>
          </a:solidFill>
          <a:ln w="22860">
            <a:solidFill>
              <a:srgbClr val="C0C1D7"/>
            </a:solidFill>
            <a:prstDash val="solid"/>
          </a:ln>
        </p:spPr>
      </p:sp>
      <p:sp>
        <p:nvSpPr>
          <p:cNvPr id="15" name="Shape 11"/>
          <p:cNvSpPr/>
          <p:nvPr/>
        </p:nvSpPr>
        <p:spPr>
          <a:xfrm>
            <a:off x="816650" y="4627602"/>
            <a:ext cx="6396276" cy="476250"/>
          </a:xfrm>
          <a:prstGeom prst="roundRect">
            <a:avLst>
              <a:gd name="adj" fmla="val 8243"/>
            </a:avLst>
          </a:prstGeom>
          <a:solidFill>
            <a:srgbClr val="DADBF1"/>
          </a:solidFill>
          <a:ln/>
        </p:spPr>
      </p:sp>
      <p:pic>
        <p:nvPicPr>
          <p:cNvPr id="16" name="Image 2" descr="preencoded.png"/>
          <p:cNvPicPr>
            <a:picLocks noChangeAspect="1"/>
          </p:cNvPicPr>
          <p:nvPr/>
        </p:nvPicPr>
        <p:blipFill>
          <a:blip r:embed="rId5"/>
          <a:stretch>
            <a:fillRect/>
          </a:stretch>
        </p:blipFill>
        <p:spPr>
          <a:xfrm>
            <a:off x="3895725" y="4713089"/>
            <a:ext cx="238125" cy="297656"/>
          </a:xfrm>
          <a:prstGeom prst="rect">
            <a:avLst/>
          </a:prstGeom>
        </p:spPr>
      </p:pic>
      <p:sp>
        <p:nvSpPr>
          <p:cNvPr id="17" name="Text 12"/>
          <p:cNvSpPr/>
          <p:nvPr/>
        </p:nvSpPr>
        <p:spPr>
          <a:xfrm>
            <a:off x="975360" y="5262563"/>
            <a:ext cx="2772489"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Server-Parameter definieren</a:t>
            </a:r>
            <a:endParaRPr lang="en-US" sz="1550" dirty="0"/>
          </a:p>
        </p:txBody>
      </p:sp>
      <p:sp>
        <p:nvSpPr>
          <p:cNvPr id="18" name="Text 13"/>
          <p:cNvSpPr/>
          <p:nvPr/>
        </p:nvSpPr>
        <p:spPr>
          <a:xfrm>
            <a:off x="975360" y="5605820"/>
            <a:ext cx="6078855"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Für jeden hinzugefügten MCP-Server lassen sich spezifische Parameter wie Endpunkte, Authentifizierungsdetails oder die Namen der verfügbaren Dienste festlegen. Diese präzisen Definitionen stellen sicher, dass die Kommunikation sicher und zielgerichtet erfolgt.</a:t>
            </a:r>
            <a:endParaRPr lang="en-US" sz="1250" dirty="0"/>
          </a:p>
        </p:txBody>
      </p:sp>
      <p:sp>
        <p:nvSpPr>
          <p:cNvPr id="19" name="Shape 14"/>
          <p:cNvSpPr/>
          <p:nvPr/>
        </p:nvSpPr>
        <p:spPr>
          <a:xfrm>
            <a:off x="7394496" y="4604742"/>
            <a:ext cx="6442115" cy="2198965"/>
          </a:xfrm>
          <a:prstGeom prst="roundRect">
            <a:avLst>
              <a:gd name="adj" fmla="val 3033"/>
            </a:avLst>
          </a:prstGeom>
          <a:solidFill>
            <a:srgbClr val="FFFFFF"/>
          </a:solidFill>
          <a:ln w="22860">
            <a:solidFill>
              <a:srgbClr val="C0C1D7"/>
            </a:solidFill>
            <a:prstDash val="solid"/>
          </a:ln>
        </p:spPr>
      </p:sp>
      <p:sp>
        <p:nvSpPr>
          <p:cNvPr id="20" name="Shape 15"/>
          <p:cNvSpPr/>
          <p:nvPr/>
        </p:nvSpPr>
        <p:spPr>
          <a:xfrm>
            <a:off x="7417356" y="4627602"/>
            <a:ext cx="6396395" cy="476250"/>
          </a:xfrm>
          <a:prstGeom prst="roundRect">
            <a:avLst>
              <a:gd name="adj" fmla="val 8243"/>
            </a:avLst>
          </a:prstGeom>
          <a:solidFill>
            <a:srgbClr val="DADBF1"/>
          </a:solidFill>
          <a:ln/>
        </p:spPr>
      </p:sp>
      <p:pic>
        <p:nvPicPr>
          <p:cNvPr id="21" name="Image 3" descr="preencoded.png"/>
          <p:cNvPicPr>
            <a:picLocks noChangeAspect="1"/>
          </p:cNvPicPr>
          <p:nvPr/>
        </p:nvPicPr>
        <p:blipFill>
          <a:blip r:embed="rId6"/>
          <a:stretch>
            <a:fillRect/>
          </a:stretch>
        </p:blipFill>
        <p:spPr>
          <a:xfrm>
            <a:off x="10496431" y="4713089"/>
            <a:ext cx="238125" cy="297656"/>
          </a:xfrm>
          <a:prstGeom prst="rect">
            <a:avLst/>
          </a:prstGeom>
        </p:spPr>
      </p:pic>
      <p:sp>
        <p:nvSpPr>
          <p:cNvPr id="22" name="Text 16"/>
          <p:cNvSpPr/>
          <p:nvPr/>
        </p:nvSpPr>
        <p:spPr>
          <a:xfrm>
            <a:off x="7576066" y="5262563"/>
            <a:ext cx="242732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Beispiel-Konfigurationen</a:t>
            </a:r>
            <a:endParaRPr lang="en-US" sz="1550" dirty="0"/>
          </a:p>
        </p:txBody>
      </p:sp>
      <p:sp>
        <p:nvSpPr>
          <p:cNvPr id="23" name="Text 17"/>
          <p:cNvSpPr/>
          <p:nvPr/>
        </p:nvSpPr>
        <p:spPr>
          <a:xfrm>
            <a:off x="7576066" y="5605820"/>
            <a:ext cx="6078974"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Integration unterstützt eine Vielzahl von MCP-Server-Typen, beispielsweise für Dateisystemoperationen, Datenbankzugriffe oder externe APIs. Dies bietet maximale Flexibilität bei der Nutzung Ihrer bestehenden Infrastruktur.</a:t>
            </a:r>
            <a:endParaRPr lang="en-US" sz="1250" dirty="0"/>
          </a:p>
        </p:txBody>
      </p:sp>
      <p:sp>
        <p:nvSpPr>
          <p:cNvPr id="24" name="Text 18"/>
          <p:cNvSpPr/>
          <p:nvPr/>
        </p:nvSpPr>
        <p:spPr>
          <a:xfrm>
            <a:off x="793790" y="6982301"/>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Durch diese flexible Konfiguration wird Claude Desktop zu einem leistungsstarken Frontend für Ihre C++-basierten MCP-Services, das Entwicklern die Freiheit gibt, maßgeschneiderte KI-Lösungen zu entwerfen.</a:t>
            </a:r>
            <a:endParaRPr lang="en-US" sz="12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396835" y="311825"/>
            <a:ext cx="5398532"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Claude Desktop Konfigurationsbeispiel</a:t>
            </a:r>
            <a:endParaRPr lang="en-US" sz="2200" dirty="0"/>
          </a:p>
        </p:txBody>
      </p:sp>
      <p:sp>
        <p:nvSpPr>
          <p:cNvPr id="3" name="Text 1"/>
          <p:cNvSpPr/>
          <p:nvPr/>
        </p:nvSpPr>
        <p:spPr>
          <a:xfrm>
            <a:off x="396835" y="892969"/>
            <a:ext cx="13836729"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a:t>
            </a:r>
            <a:r>
              <a:rPr lang="en-US" sz="850" dirty="0">
                <a:solidFill>
                  <a:srgbClr val="272525"/>
                </a:solidFill>
                <a:highlight>
                  <a:srgbClr val="F2F2F2"/>
                </a:highlight>
                <a:latin typeface="Consolas" pitchFamily="34" charset="0"/>
                <a:ea typeface="Consolas" pitchFamily="34" charset="-122"/>
                <a:cs typeface="Consolas" pitchFamily="34" charset="-120"/>
              </a:rPr>
              <a:t>claude_desktop_config.json</a:t>
            </a:r>
            <a:r>
              <a:rPr lang="en-US" sz="850" dirty="0">
                <a:solidFill>
                  <a:srgbClr val="272525"/>
                </a:solidFill>
                <a:latin typeface="Inter" pitchFamily="34" charset="0"/>
                <a:ea typeface="Inter" pitchFamily="34" charset="-122"/>
                <a:cs typeface="Inter" pitchFamily="34" charset="-120"/>
              </a:rPr>
              <a:t> ist der zentrale Ort, um Ihre MCP-Server für Claude Desktop zu definieren. Dieses Beispiel zeigt eine Konfiguration mit verschiedenen Servertypen und Transportmethoden, die die Flexibilität und Erweiterbarkeit von MCP unterstreichen.</a:t>
            </a:r>
            <a:endParaRPr lang="en-US" sz="850" dirty="0"/>
          </a:p>
        </p:txBody>
      </p:sp>
      <p:sp>
        <p:nvSpPr>
          <p:cNvPr id="4" name="Shape 2"/>
          <p:cNvSpPr/>
          <p:nvPr/>
        </p:nvSpPr>
        <p:spPr>
          <a:xfrm>
            <a:off x="396835" y="1391007"/>
            <a:ext cx="13836729" cy="14141768"/>
          </a:xfrm>
          <a:prstGeom prst="roundRect">
            <a:avLst>
              <a:gd name="adj" fmla="val 344"/>
            </a:avLst>
          </a:prstGeom>
          <a:solidFill>
            <a:srgbClr val="F2F2F2"/>
          </a:solidFill>
          <a:ln/>
        </p:spPr>
      </p:sp>
      <p:sp>
        <p:nvSpPr>
          <p:cNvPr id="5" name="Shape 3"/>
          <p:cNvSpPr/>
          <p:nvPr/>
        </p:nvSpPr>
        <p:spPr>
          <a:xfrm>
            <a:off x="391239" y="1391007"/>
            <a:ext cx="13847921" cy="14141768"/>
          </a:xfrm>
          <a:prstGeom prst="roundRect">
            <a:avLst>
              <a:gd name="adj" fmla="val 123"/>
            </a:avLst>
          </a:prstGeom>
          <a:solidFill>
            <a:srgbClr val="F2F2F2"/>
          </a:solidFill>
          <a:ln/>
        </p:spPr>
      </p:sp>
      <p:sp>
        <p:nvSpPr>
          <p:cNvPr id="6" name="Text 4"/>
          <p:cNvSpPr/>
          <p:nvPr/>
        </p:nvSpPr>
        <p:spPr>
          <a:xfrm>
            <a:off x="504587" y="1476018"/>
            <a:ext cx="13621226" cy="13971746"/>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"mcp_servers": [    {      // Konfiguration für einen lokalen Dateisystem-Server      "name": "Dateisystem-Server",      "description": "Bietet Zugriff auf Dateisystemoperationen wie Lesen, Schreiben und Löschen von Dateien. Dieser Server nutzt 'stdio' als Transportmethode, was eine direkte Kommunikation über Standard-Input/Output des Prozesses ermöglicht.",      "transport": {        "type": "stdio",        "command": ["/usr/local/bin/mcp-filesystem-server", "--config", "/etc/mcp-fs.conf"]      },      "services": [        {          "name": "filesystem_read_file",          "signature": "(path: str) -&gt; str",          "description": "Liest den Inhalt einer Datei vom Dateisystem."        },        {          "name": "filesystem_write_file",          "signature": "(path: str, content: str, append: bool = false) -&gt; None",          "description": "Schreibt Inhalt in eine Datei. Optional kann 'append' auf true gesetzt werden, um den Inhalt anzuhängen."        }      ]    },    {      // Konfiguration für einen HTTP-basierten Datenbank-Server      "name": "Datenbank-Server",      "description": "Ermöglicht sicheren Zugriff auf eine interne SQL-Datenbank für Abfragen und Datenmanipulation. Die Kommunikation erfolgt über HTTP.",      "transport": {        "type": "http",        "url": "http://localhost:9000/api/mcp/database",        "headers": {          "Authorization": "Bearer your_secure_db_token",          "X-Client-ID": "claude-desktop"        },        "timeout_ms": 10000 // Timeout von 10 Sekunden für Datenbankoperationen      },      "services": [        {          "name": "database_execute_query",          "signature": "(sql_query: str, params: dict = {}) -&gt; list",          "description": "Führt eine parametrisierte SQL-Abfrage aus und gibt die Ergebnisse als Liste von Dictionaries zurück."        },        {          "name": "database_update_record",          "signature": "(table_name: str, id: int, data: dict) -&gt; bool",          "description": "Aktualisiert einen Datensatz in der angegebenen Tabelle anhand der ID."        }      ]    },    {      // Konfiguration für einen externen API-Integrations-Server      "name": "API-Gateway-Server",      "description": "Stellt eine Schnittstelle zu verschiedenen externen Cloud-Diensten und APIs bereit, z.B. für Wetterdaten oder E-Mail-Versand.",      "transport": {        "type": "http",        "url": "https://your-company.com/mcp-api-gateway/v1",        "headers": {          "X-API-Key": "your_external_api_key"        },        "ssl_verify": true // SSL-Zertifikatsprüfung aktivieren      },      "services": [        {          "name": "external_api_get_weather",          "signature": "(city: str, country_code: str = 'DE') -&gt; dict",          "description": "Ruft aktuelle Wetterdaten für eine angegebene Stadt und ein Land ab."        },        {          "name": "external_api_send_email",          "signature": "(recipient: str, subject: str, body: str, html_content: bool = false) -&gt; bool",          "description": "Sendet eine E-Mail an den angegebenen Empfänger."        }      ]    }  ]}</a:t>
            </a:r>
            <a:endParaRPr lang="en-US" sz="850" dirty="0"/>
          </a:p>
        </p:txBody>
      </p:sp>
      <p:sp>
        <p:nvSpPr>
          <p:cNvPr id="7" name="Text 5"/>
          <p:cNvSpPr/>
          <p:nvPr/>
        </p:nvSpPr>
        <p:spPr>
          <a:xfrm>
            <a:off x="396835" y="15660291"/>
            <a:ext cx="13836729" cy="36290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 Konfiguration demonstriert, wie Sie verschiedene Backend-Services – ob lokal als Prozess oder über HTTP erreichbar – nahtlos in Claude Desktop integrieren können, um Ihren KI-Agenten leistungsstarke und kontextspezifische Fähigkeiten zu verleihen.</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1. Einführung in MCP</a:t>
            </a:r>
            <a:endParaRPr lang="en-US" sz="6150" dirty="0"/>
          </a:p>
        </p:txBody>
      </p:sp>
      <p:sp>
        <p:nvSpPr>
          <p:cNvPr id="4" name="Text 1"/>
          <p:cNvSpPr/>
          <p:nvPr/>
        </p:nvSpPr>
        <p:spPr>
          <a:xfrm>
            <a:off x="793790" y="5050393"/>
            <a:ext cx="6064806"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Was ist das Model Context Protocol?</a:t>
            </a:r>
            <a:endParaRPr lang="en-US" sz="26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5359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7</a:t>
            </a:r>
            <a:endParaRPr lang="en-US" sz="2200" dirty="0"/>
          </a:p>
        </p:txBody>
      </p:sp>
      <p:sp>
        <p:nvSpPr>
          <p:cNvPr id="4" name="Text 1"/>
          <p:cNvSpPr/>
          <p:nvPr/>
        </p:nvSpPr>
        <p:spPr>
          <a:xfrm>
            <a:off x="793790" y="5117068"/>
            <a:ext cx="638651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Client-Server Beispiele</a:t>
            </a:r>
            <a:endParaRPr lang="en-US" sz="4450" dirty="0"/>
          </a:p>
        </p:txBody>
      </p:sp>
      <p:sp>
        <p:nvSpPr>
          <p:cNvPr id="5" name="Text 2"/>
          <p:cNvSpPr/>
          <p:nvPr/>
        </p:nvSpPr>
        <p:spPr>
          <a:xfrm>
            <a:off x="793790" y="616600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Praktische Implementierungen und Use Cases</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sp>
        <p:nvSpPr>
          <p:cNvPr id="3" name="Text 0"/>
          <p:cNvSpPr/>
          <p:nvPr/>
        </p:nvSpPr>
        <p:spPr>
          <a:xfrm>
            <a:off x="721043" y="566499"/>
            <a:ext cx="6600944" cy="418505"/>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Inter Bold" pitchFamily="34" charset="0"/>
                <a:ea typeface="Inter Bold" pitchFamily="34" charset="-122"/>
                <a:cs typeface="Inter Bold" pitchFamily="34" charset="-120"/>
              </a:rPr>
              <a:t>Datenbank-Integration mit MCP-Servern</a:t>
            </a:r>
            <a:endParaRPr lang="en-US" sz="2600" dirty="0"/>
          </a:p>
        </p:txBody>
      </p:sp>
      <p:sp>
        <p:nvSpPr>
          <p:cNvPr id="4" name="Text 1"/>
          <p:cNvSpPr/>
          <p:nvPr/>
        </p:nvSpPr>
        <p:spPr>
          <a:xfrm>
            <a:off x="721043" y="1185863"/>
            <a:ext cx="7701915" cy="64293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Die nahtlose Integration von Datenbanken ist entscheidend für komplexe KI-Agenten. MCP-Server ermöglichen Claude Desktop den sicheren und effizienten Zugriff auf relationale Datenbanksysteme wie PostgreSQL und MySQL, um Daten abzurufen, zu speichern und zu verwalten. Dies eröffnet vielfältige Möglichkeiten für datengesteuerte Anwendungen.</a:t>
            </a:r>
            <a:endParaRPr lang="en-US" sz="1050" dirty="0"/>
          </a:p>
        </p:txBody>
      </p:sp>
      <p:pic>
        <p:nvPicPr>
          <p:cNvPr id="5" name="Image 1" descr="preencoded.png"/>
          <p:cNvPicPr>
            <a:picLocks noChangeAspect="1"/>
          </p:cNvPicPr>
          <p:nvPr/>
        </p:nvPicPr>
        <p:blipFill>
          <a:blip r:embed="rId4"/>
          <a:stretch>
            <a:fillRect/>
          </a:stretch>
        </p:blipFill>
        <p:spPr>
          <a:xfrm>
            <a:off x="721043" y="1979414"/>
            <a:ext cx="334804" cy="334804"/>
          </a:xfrm>
          <a:prstGeom prst="rect">
            <a:avLst/>
          </a:prstGeom>
        </p:spPr>
      </p:pic>
      <p:sp>
        <p:nvSpPr>
          <p:cNvPr id="6" name="Text 2"/>
          <p:cNvSpPr/>
          <p:nvPr/>
        </p:nvSpPr>
        <p:spPr>
          <a:xfrm>
            <a:off x="721043" y="2481620"/>
            <a:ext cx="1674019"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Sichere Verbindung</a:t>
            </a:r>
            <a:endParaRPr lang="en-US" sz="1300" dirty="0"/>
          </a:p>
        </p:txBody>
      </p:sp>
      <p:sp>
        <p:nvSpPr>
          <p:cNvPr id="7" name="Text 3"/>
          <p:cNvSpPr/>
          <p:nvPr/>
        </p:nvSpPr>
        <p:spPr>
          <a:xfrm>
            <a:off x="721043" y="2771061"/>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Garantie der Datenvertraulichkeit und -integrität durch den Einsatz von verschlüsselten Protokollen (SSL/TLS) und starken Authentifizierungsmechanismen für jeden Datenbankzugriff.</a:t>
            </a:r>
            <a:endParaRPr lang="en-US" sz="1050" dirty="0"/>
          </a:p>
        </p:txBody>
      </p:sp>
      <p:pic>
        <p:nvPicPr>
          <p:cNvPr id="8" name="Image 2" descr="preencoded.png"/>
          <p:cNvPicPr>
            <a:picLocks noChangeAspect="1"/>
          </p:cNvPicPr>
          <p:nvPr/>
        </p:nvPicPr>
        <p:blipFill>
          <a:blip r:embed="rId5"/>
          <a:stretch>
            <a:fillRect/>
          </a:stretch>
        </p:blipFill>
        <p:spPr>
          <a:xfrm>
            <a:off x="721043" y="3467457"/>
            <a:ext cx="334804" cy="334804"/>
          </a:xfrm>
          <a:prstGeom prst="rect">
            <a:avLst/>
          </a:prstGeom>
        </p:spPr>
      </p:pic>
      <p:sp>
        <p:nvSpPr>
          <p:cNvPr id="9" name="Text 4"/>
          <p:cNvSpPr/>
          <p:nvPr/>
        </p:nvSpPr>
        <p:spPr>
          <a:xfrm>
            <a:off x="721043" y="3969663"/>
            <a:ext cx="2017038"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SQL-Abfrageausführung</a:t>
            </a:r>
            <a:endParaRPr lang="en-US" sz="1300" dirty="0"/>
          </a:p>
        </p:txBody>
      </p:sp>
      <p:sp>
        <p:nvSpPr>
          <p:cNvPr id="10" name="Text 5"/>
          <p:cNvSpPr/>
          <p:nvPr/>
        </p:nvSpPr>
        <p:spPr>
          <a:xfrm>
            <a:off x="721043" y="4259104"/>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Direkte und parametrisierte Ausführung von SQL-Befehlen ermöglicht das Abrufen, Einfügen, Aktualisieren und Löschen von Daten mit voller Flexibilität und Sicherheit.</a:t>
            </a:r>
            <a:endParaRPr lang="en-US" sz="1050" dirty="0"/>
          </a:p>
        </p:txBody>
      </p:sp>
      <p:pic>
        <p:nvPicPr>
          <p:cNvPr id="11" name="Image 3" descr="preencoded.png"/>
          <p:cNvPicPr>
            <a:picLocks noChangeAspect="1"/>
          </p:cNvPicPr>
          <p:nvPr/>
        </p:nvPicPr>
        <p:blipFill>
          <a:blip r:embed="rId6"/>
          <a:stretch>
            <a:fillRect/>
          </a:stretch>
        </p:blipFill>
        <p:spPr>
          <a:xfrm>
            <a:off x="721043" y="4955500"/>
            <a:ext cx="334804" cy="334804"/>
          </a:xfrm>
          <a:prstGeom prst="rect">
            <a:avLst/>
          </a:prstGeom>
        </p:spPr>
      </p:pic>
      <p:sp>
        <p:nvSpPr>
          <p:cNvPr id="12" name="Text 6"/>
          <p:cNvSpPr/>
          <p:nvPr/>
        </p:nvSpPr>
        <p:spPr>
          <a:xfrm>
            <a:off x="721043" y="5457706"/>
            <a:ext cx="2138363"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Transaktionsmanagement</a:t>
            </a:r>
            <a:endParaRPr lang="en-US" sz="1300" dirty="0"/>
          </a:p>
        </p:txBody>
      </p:sp>
      <p:sp>
        <p:nvSpPr>
          <p:cNvPr id="13" name="Text 7"/>
          <p:cNvSpPr/>
          <p:nvPr/>
        </p:nvSpPr>
        <p:spPr>
          <a:xfrm>
            <a:off x="721043" y="5747147"/>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Unterstützung für atomare Transaktionen zur Sicherstellung der Datenkonsistenz, selbst bei komplexen Operationen, die mehrere Datenbankmodifikationen umfassen.</a:t>
            </a:r>
            <a:endParaRPr lang="en-US" sz="1050" dirty="0"/>
          </a:p>
        </p:txBody>
      </p:sp>
      <p:pic>
        <p:nvPicPr>
          <p:cNvPr id="14" name="Image 4" descr="preencoded.png"/>
          <p:cNvPicPr>
            <a:picLocks noChangeAspect="1"/>
          </p:cNvPicPr>
          <p:nvPr/>
        </p:nvPicPr>
        <p:blipFill>
          <a:blip r:embed="rId7"/>
          <a:stretch>
            <a:fillRect/>
          </a:stretch>
        </p:blipFill>
        <p:spPr>
          <a:xfrm>
            <a:off x="721043" y="6443543"/>
            <a:ext cx="334804" cy="334804"/>
          </a:xfrm>
          <a:prstGeom prst="rect">
            <a:avLst/>
          </a:prstGeom>
        </p:spPr>
      </p:pic>
      <p:sp>
        <p:nvSpPr>
          <p:cNvPr id="15" name="Text 8"/>
          <p:cNvSpPr/>
          <p:nvPr/>
        </p:nvSpPr>
        <p:spPr>
          <a:xfrm>
            <a:off x="721043" y="6945749"/>
            <a:ext cx="2107525"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Robuste Implementierung</a:t>
            </a:r>
            <a:endParaRPr lang="en-US" sz="1300" dirty="0"/>
          </a:p>
        </p:txBody>
      </p:sp>
      <p:sp>
        <p:nvSpPr>
          <p:cNvPr id="16" name="Text 9"/>
          <p:cNvSpPr/>
          <p:nvPr/>
        </p:nvSpPr>
        <p:spPr>
          <a:xfrm>
            <a:off x="721043" y="7235190"/>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Die Integration basiert auf optimierten Python/C++-Implementierungen mit Connection Pooling, Prepared Statements und umfassendem Error Handling für maximale Performance und Stabilität.</a:t>
            </a:r>
            <a:endParaRPr lang="en-US" sz="10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19113" y="709017"/>
            <a:ext cx="4876800" cy="301228"/>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MCP als API-Gateway für externe Dienste</a:t>
            </a:r>
            <a:endParaRPr lang="en-US" sz="1850" dirty="0"/>
          </a:p>
        </p:txBody>
      </p:sp>
      <p:sp>
        <p:nvSpPr>
          <p:cNvPr id="4" name="Text 1"/>
          <p:cNvSpPr/>
          <p:nvPr/>
        </p:nvSpPr>
        <p:spPr>
          <a:xfrm>
            <a:off x="519113" y="1154787"/>
            <a:ext cx="8105775"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MCP-Server können als leistungsstarke API-Gateways fungieren und Claude Desktop den sicheren und kontrollierten Zugriff auf eine Vielzahl externer Cloud-Dienste und REST-APIs ermöglichen. Dies zentralisiert die Integration und bietet Funktionen wie Sicherheitskontrollen, Leistungsoptimierung und Fehlerbehandlung.</a:t>
            </a:r>
            <a:endParaRPr lang="en-US" sz="750" dirty="0"/>
          </a:p>
        </p:txBody>
      </p:sp>
      <p:sp>
        <p:nvSpPr>
          <p:cNvPr id="5" name="Shape 2"/>
          <p:cNvSpPr/>
          <p:nvPr/>
        </p:nvSpPr>
        <p:spPr>
          <a:xfrm>
            <a:off x="519113" y="1716286"/>
            <a:ext cx="8105775" cy="715208"/>
          </a:xfrm>
          <a:prstGeom prst="roundRect">
            <a:avLst>
              <a:gd name="adj" fmla="val 10228"/>
            </a:avLst>
          </a:prstGeom>
          <a:solidFill>
            <a:srgbClr val="FFFFFF"/>
          </a:solidFill>
          <a:ln/>
        </p:spPr>
      </p:sp>
      <p:sp>
        <p:nvSpPr>
          <p:cNvPr id="6" name="Shape 3"/>
          <p:cNvSpPr/>
          <p:nvPr/>
        </p:nvSpPr>
        <p:spPr>
          <a:xfrm>
            <a:off x="519113" y="1701046"/>
            <a:ext cx="8105775" cy="60960"/>
          </a:xfrm>
          <a:prstGeom prst="roundRect">
            <a:avLst>
              <a:gd name="adj" fmla="val 66422"/>
            </a:avLst>
          </a:prstGeom>
          <a:solidFill>
            <a:srgbClr val="4950BC"/>
          </a:solidFill>
          <a:ln/>
        </p:spPr>
      </p:sp>
      <p:sp>
        <p:nvSpPr>
          <p:cNvPr id="7" name="Shape 4"/>
          <p:cNvSpPr/>
          <p:nvPr/>
        </p:nvSpPr>
        <p:spPr>
          <a:xfrm>
            <a:off x="4427399" y="1571744"/>
            <a:ext cx="289203" cy="289203"/>
          </a:xfrm>
          <a:prstGeom prst="roundRect">
            <a:avLst>
              <a:gd name="adj" fmla="val 316179"/>
            </a:avLst>
          </a:prstGeom>
          <a:solidFill>
            <a:srgbClr val="4950BC"/>
          </a:solidFill>
          <a:ln/>
        </p:spPr>
      </p:sp>
      <p:pic>
        <p:nvPicPr>
          <p:cNvPr id="8" name="Image 1" descr="preencoded.png"/>
          <p:cNvPicPr>
            <a:picLocks noChangeAspect="1"/>
          </p:cNvPicPr>
          <p:nvPr/>
        </p:nvPicPr>
        <p:blipFill>
          <a:blip r:embed="rId4"/>
          <a:stretch>
            <a:fillRect/>
          </a:stretch>
        </p:blipFill>
        <p:spPr>
          <a:xfrm>
            <a:off x="4514195" y="1644015"/>
            <a:ext cx="115610" cy="144542"/>
          </a:xfrm>
          <a:prstGeom prst="rect">
            <a:avLst/>
          </a:prstGeom>
        </p:spPr>
      </p:pic>
      <p:sp>
        <p:nvSpPr>
          <p:cNvPr id="9" name="Text 5"/>
          <p:cNvSpPr/>
          <p:nvPr/>
        </p:nvSpPr>
        <p:spPr>
          <a:xfrm>
            <a:off x="630674" y="1957268"/>
            <a:ext cx="1239083"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REST API-Integration</a:t>
            </a:r>
            <a:endParaRPr lang="en-US" sz="900" dirty="0"/>
          </a:p>
        </p:txBody>
      </p:sp>
      <p:sp>
        <p:nvSpPr>
          <p:cNvPr id="10" name="Text 6"/>
          <p:cNvSpPr/>
          <p:nvPr/>
        </p:nvSpPr>
        <p:spPr>
          <a:xfrm>
            <a:off x="630674" y="2165628"/>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Vereinfacht die Anbindung an beliebige externe REST-basierte Dienste und abstrahiert deren Komplexität, sodass Claude Desktop direkt mit ihnen interagieren kann.</a:t>
            </a:r>
            <a:endParaRPr lang="en-US" sz="750" dirty="0"/>
          </a:p>
        </p:txBody>
      </p:sp>
      <p:sp>
        <p:nvSpPr>
          <p:cNvPr id="11" name="Shape 7"/>
          <p:cNvSpPr/>
          <p:nvPr/>
        </p:nvSpPr>
        <p:spPr>
          <a:xfrm>
            <a:off x="519113" y="2672358"/>
            <a:ext cx="8105775" cy="715208"/>
          </a:xfrm>
          <a:prstGeom prst="roundRect">
            <a:avLst>
              <a:gd name="adj" fmla="val 10228"/>
            </a:avLst>
          </a:prstGeom>
          <a:solidFill>
            <a:srgbClr val="FFFFFF"/>
          </a:solidFill>
          <a:ln/>
        </p:spPr>
      </p:sp>
      <p:sp>
        <p:nvSpPr>
          <p:cNvPr id="12" name="Shape 8"/>
          <p:cNvSpPr/>
          <p:nvPr/>
        </p:nvSpPr>
        <p:spPr>
          <a:xfrm>
            <a:off x="519113" y="2657118"/>
            <a:ext cx="8105775" cy="60960"/>
          </a:xfrm>
          <a:prstGeom prst="roundRect">
            <a:avLst>
              <a:gd name="adj" fmla="val 66422"/>
            </a:avLst>
          </a:prstGeom>
          <a:solidFill>
            <a:srgbClr val="4950BC"/>
          </a:solidFill>
          <a:ln/>
        </p:spPr>
      </p:sp>
      <p:sp>
        <p:nvSpPr>
          <p:cNvPr id="13" name="Shape 9"/>
          <p:cNvSpPr/>
          <p:nvPr/>
        </p:nvSpPr>
        <p:spPr>
          <a:xfrm>
            <a:off x="4427399" y="2527816"/>
            <a:ext cx="289203" cy="289203"/>
          </a:xfrm>
          <a:prstGeom prst="roundRect">
            <a:avLst>
              <a:gd name="adj" fmla="val 316179"/>
            </a:avLst>
          </a:prstGeom>
          <a:solidFill>
            <a:srgbClr val="4950BC"/>
          </a:solidFill>
          <a:ln/>
        </p:spPr>
      </p:sp>
      <p:pic>
        <p:nvPicPr>
          <p:cNvPr id="14" name="Image 2" descr="preencoded.png"/>
          <p:cNvPicPr>
            <a:picLocks noChangeAspect="1"/>
          </p:cNvPicPr>
          <p:nvPr/>
        </p:nvPicPr>
        <p:blipFill>
          <a:blip r:embed="rId5"/>
          <a:stretch>
            <a:fillRect/>
          </a:stretch>
        </p:blipFill>
        <p:spPr>
          <a:xfrm>
            <a:off x="4514195" y="2600087"/>
            <a:ext cx="115610" cy="144542"/>
          </a:xfrm>
          <a:prstGeom prst="rect">
            <a:avLst/>
          </a:prstGeom>
        </p:spPr>
      </p:pic>
      <p:sp>
        <p:nvSpPr>
          <p:cNvPr id="15" name="Text 10"/>
          <p:cNvSpPr/>
          <p:nvPr/>
        </p:nvSpPr>
        <p:spPr>
          <a:xfrm>
            <a:off x="630674" y="2913340"/>
            <a:ext cx="1932980"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Ratenbegrenzung (Rate Limiting)</a:t>
            </a:r>
            <a:endParaRPr lang="en-US" sz="900" dirty="0"/>
          </a:p>
        </p:txBody>
      </p:sp>
      <p:sp>
        <p:nvSpPr>
          <p:cNvPr id="16" name="Text 11"/>
          <p:cNvSpPr/>
          <p:nvPr/>
        </p:nvSpPr>
        <p:spPr>
          <a:xfrm>
            <a:off x="630674" y="3121700"/>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Schützt externe APIs vor Überlastung und Missbrauch durch die Definition von flexiblen Zugriffslimits pro Client, Service oder Zeitintervall.</a:t>
            </a:r>
            <a:endParaRPr lang="en-US" sz="750" dirty="0"/>
          </a:p>
        </p:txBody>
      </p:sp>
      <p:sp>
        <p:nvSpPr>
          <p:cNvPr id="17" name="Shape 12"/>
          <p:cNvSpPr/>
          <p:nvPr/>
        </p:nvSpPr>
        <p:spPr>
          <a:xfrm>
            <a:off x="519113" y="3628430"/>
            <a:ext cx="8105775" cy="715208"/>
          </a:xfrm>
          <a:prstGeom prst="roundRect">
            <a:avLst>
              <a:gd name="adj" fmla="val 10228"/>
            </a:avLst>
          </a:prstGeom>
          <a:solidFill>
            <a:srgbClr val="FFFFFF"/>
          </a:solidFill>
          <a:ln/>
        </p:spPr>
      </p:sp>
      <p:sp>
        <p:nvSpPr>
          <p:cNvPr id="18" name="Shape 13"/>
          <p:cNvSpPr/>
          <p:nvPr/>
        </p:nvSpPr>
        <p:spPr>
          <a:xfrm>
            <a:off x="519113" y="3613190"/>
            <a:ext cx="8105775" cy="60960"/>
          </a:xfrm>
          <a:prstGeom prst="roundRect">
            <a:avLst>
              <a:gd name="adj" fmla="val 66422"/>
            </a:avLst>
          </a:prstGeom>
          <a:solidFill>
            <a:srgbClr val="4950BC"/>
          </a:solidFill>
          <a:ln/>
        </p:spPr>
      </p:sp>
      <p:sp>
        <p:nvSpPr>
          <p:cNvPr id="19" name="Shape 14"/>
          <p:cNvSpPr/>
          <p:nvPr/>
        </p:nvSpPr>
        <p:spPr>
          <a:xfrm>
            <a:off x="4427399" y="3483888"/>
            <a:ext cx="289203" cy="289203"/>
          </a:xfrm>
          <a:prstGeom prst="roundRect">
            <a:avLst>
              <a:gd name="adj" fmla="val 316179"/>
            </a:avLst>
          </a:prstGeom>
          <a:solidFill>
            <a:srgbClr val="4950BC"/>
          </a:solidFill>
          <a:ln/>
        </p:spPr>
      </p:sp>
      <p:pic>
        <p:nvPicPr>
          <p:cNvPr id="20" name="Image 3" descr="preencoded.png"/>
          <p:cNvPicPr>
            <a:picLocks noChangeAspect="1"/>
          </p:cNvPicPr>
          <p:nvPr/>
        </p:nvPicPr>
        <p:blipFill>
          <a:blip r:embed="rId6"/>
          <a:stretch>
            <a:fillRect/>
          </a:stretch>
        </p:blipFill>
        <p:spPr>
          <a:xfrm>
            <a:off x="4514195" y="3556159"/>
            <a:ext cx="115610" cy="144542"/>
          </a:xfrm>
          <a:prstGeom prst="rect">
            <a:avLst/>
          </a:prstGeom>
        </p:spPr>
      </p:pic>
      <p:sp>
        <p:nvSpPr>
          <p:cNvPr id="21" name="Text 15"/>
          <p:cNvSpPr/>
          <p:nvPr/>
        </p:nvSpPr>
        <p:spPr>
          <a:xfrm>
            <a:off x="630674" y="3869412"/>
            <a:ext cx="1375648"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Caching-Mechanismen</a:t>
            </a:r>
            <a:endParaRPr lang="en-US" sz="900" dirty="0"/>
          </a:p>
        </p:txBody>
      </p:sp>
      <p:sp>
        <p:nvSpPr>
          <p:cNvPr id="22" name="Text 16"/>
          <p:cNvSpPr/>
          <p:nvPr/>
        </p:nvSpPr>
        <p:spPr>
          <a:xfrm>
            <a:off x="630674" y="4077772"/>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Verbessert die Performance und reduziert die Last auf externen Diensten durch Zwischenspeicherung häufig abgerufener Daten, um schnelle Antworten zu gewährleisten.</a:t>
            </a:r>
            <a:endParaRPr lang="en-US" sz="750" dirty="0"/>
          </a:p>
        </p:txBody>
      </p:sp>
      <p:sp>
        <p:nvSpPr>
          <p:cNvPr id="23" name="Shape 17"/>
          <p:cNvSpPr/>
          <p:nvPr/>
        </p:nvSpPr>
        <p:spPr>
          <a:xfrm>
            <a:off x="519113" y="4584502"/>
            <a:ext cx="8105775" cy="869513"/>
          </a:xfrm>
          <a:prstGeom prst="roundRect">
            <a:avLst>
              <a:gd name="adj" fmla="val 8413"/>
            </a:avLst>
          </a:prstGeom>
          <a:solidFill>
            <a:srgbClr val="FFFFFF"/>
          </a:solidFill>
          <a:ln/>
        </p:spPr>
      </p:sp>
      <p:sp>
        <p:nvSpPr>
          <p:cNvPr id="24" name="Shape 18"/>
          <p:cNvSpPr/>
          <p:nvPr/>
        </p:nvSpPr>
        <p:spPr>
          <a:xfrm>
            <a:off x="519113" y="4569262"/>
            <a:ext cx="8105775" cy="60960"/>
          </a:xfrm>
          <a:prstGeom prst="roundRect">
            <a:avLst>
              <a:gd name="adj" fmla="val 66422"/>
            </a:avLst>
          </a:prstGeom>
          <a:solidFill>
            <a:srgbClr val="4950BC"/>
          </a:solidFill>
          <a:ln/>
        </p:spPr>
      </p:sp>
      <p:sp>
        <p:nvSpPr>
          <p:cNvPr id="25" name="Shape 19"/>
          <p:cNvSpPr/>
          <p:nvPr/>
        </p:nvSpPr>
        <p:spPr>
          <a:xfrm>
            <a:off x="4427399" y="4439960"/>
            <a:ext cx="289203" cy="289203"/>
          </a:xfrm>
          <a:prstGeom prst="roundRect">
            <a:avLst>
              <a:gd name="adj" fmla="val 316179"/>
            </a:avLst>
          </a:prstGeom>
          <a:solidFill>
            <a:srgbClr val="4950BC"/>
          </a:solidFill>
          <a:ln/>
        </p:spPr>
      </p:sp>
      <p:pic>
        <p:nvPicPr>
          <p:cNvPr id="26" name="Image 4" descr="preencoded.png"/>
          <p:cNvPicPr>
            <a:picLocks noChangeAspect="1"/>
          </p:cNvPicPr>
          <p:nvPr/>
        </p:nvPicPr>
        <p:blipFill>
          <a:blip r:embed="rId7"/>
          <a:stretch>
            <a:fillRect/>
          </a:stretch>
        </p:blipFill>
        <p:spPr>
          <a:xfrm>
            <a:off x="4514195" y="4512231"/>
            <a:ext cx="115610" cy="144542"/>
          </a:xfrm>
          <a:prstGeom prst="rect">
            <a:avLst/>
          </a:prstGeom>
        </p:spPr>
      </p:pic>
      <p:sp>
        <p:nvSpPr>
          <p:cNvPr id="27" name="Text 20"/>
          <p:cNvSpPr/>
          <p:nvPr/>
        </p:nvSpPr>
        <p:spPr>
          <a:xfrm>
            <a:off x="630674" y="4825484"/>
            <a:ext cx="1498759"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Authentifizierungs-Proxy</a:t>
            </a:r>
            <a:endParaRPr lang="en-US" sz="900" dirty="0"/>
          </a:p>
        </p:txBody>
      </p:sp>
      <p:sp>
        <p:nvSpPr>
          <p:cNvPr id="28" name="Text 21"/>
          <p:cNvSpPr/>
          <p:nvPr/>
        </p:nvSpPr>
        <p:spPr>
          <a:xfrm>
            <a:off x="630674" y="5033843"/>
            <a:ext cx="7882652"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Zentralisiert die Authentifizierung und Autorisierung für alle angebundenen externen Dienste, indem Anfragen vor der Weiterleitung überprüft und mit den notwendigen Credentials versehen werden.</a:t>
            </a:r>
            <a:endParaRPr lang="en-US" sz="750" dirty="0"/>
          </a:p>
        </p:txBody>
      </p:sp>
      <p:sp>
        <p:nvSpPr>
          <p:cNvPr id="29" name="Shape 22"/>
          <p:cNvSpPr/>
          <p:nvPr/>
        </p:nvSpPr>
        <p:spPr>
          <a:xfrm>
            <a:off x="519113" y="5694878"/>
            <a:ext cx="8105775" cy="869513"/>
          </a:xfrm>
          <a:prstGeom prst="roundRect">
            <a:avLst>
              <a:gd name="adj" fmla="val 8413"/>
            </a:avLst>
          </a:prstGeom>
          <a:solidFill>
            <a:srgbClr val="FFFFFF"/>
          </a:solidFill>
          <a:ln/>
        </p:spPr>
      </p:sp>
      <p:sp>
        <p:nvSpPr>
          <p:cNvPr id="30" name="Shape 23"/>
          <p:cNvSpPr/>
          <p:nvPr/>
        </p:nvSpPr>
        <p:spPr>
          <a:xfrm>
            <a:off x="519113" y="5679638"/>
            <a:ext cx="8105775" cy="60960"/>
          </a:xfrm>
          <a:prstGeom prst="roundRect">
            <a:avLst>
              <a:gd name="adj" fmla="val 66422"/>
            </a:avLst>
          </a:prstGeom>
          <a:solidFill>
            <a:srgbClr val="4950BC"/>
          </a:solidFill>
          <a:ln/>
        </p:spPr>
      </p:sp>
      <p:sp>
        <p:nvSpPr>
          <p:cNvPr id="31" name="Shape 24"/>
          <p:cNvSpPr/>
          <p:nvPr/>
        </p:nvSpPr>
        <p:spPr>
          <a:xfrm>
            <a:off x="4427399" y="5550337"/>
            <a:ext cx="289203" cy="289203"/>
          </a:xfrm>
          <a:prstGeom prst="roundRect">
            <a:avLst>
              <a:gd name="adj" fmla="val 316179"/>
            </a:avLst>
          </a:prstGeom>
          <a:solidFill>
            <a:srgbClr val="4950BC"/>
          </a:solidFill>
          <a:ln/>
        </p:spPr>
      </p:sp>
      <p:pic>
        <p:nvPicPr>
          <p:cNvPr id="32" name="Image 5" descr="preencoded.png"/>
          <p:cNvPicPr>
            <a:picLocks noChangeAspect="1"/>
          </p:cNvPicPr>
          <p:nvPr/>
        </p:nvPicPr>
        <p:blipFill>
          <a:blip r:embed="rId8"/>
          <a:stretch>
            <a:fillRect/>
          </a:stretch>
        </p:blipFill>
        <p:spPr>
          <a:xfrm>
            <a:off x="4514195" y="5622607"/>
            <a:ext cx="115610" cy="144542"/>
          </a:xfrm>
          <a:prstGeom prst="rect">
            <a:avLst/>
          </a:prstGeom>
        </p:spPr>
      </p:pic>
      <p:sp>
        <p:nvSpPr>
          <p:cNvPr id="33" name="Text 25"/>
          <p:cNvSpPr/>
          <p:nvPr/>
        </p:nvSpPr>
        <p:spPr>
          <a:xfrm>
            <a:off x="630674" y="5935861"/>
            <a:ext cx="1455063"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Lastverteilung &amp; Failover</a:t>
            </a:r>
            <a:endParaRPr lang="en-US" sz="900" dirty="0"/>
          </a:p>
        </p:txBody>
      </p:sp>
      <p:sp>
        <p:nvSpPr>
          <p:cNvPr id="34" name="Text 26"/>
          <p:cNvSpPr/>
          <p:nvPr/>
        </p:nvSpPr>
        <p:spPr>
          <a:xfrm>
            <a:off x="630674" y="6144220"/>
            <a:ext cx="7882652"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Gewährleistet hohe Verfügbarkeit und Ausfallsicherheit, indem Anfragen intelligent auf mehrere Instanzen eines externen Dienstes verteilt und bei Ausfällen automatisch umgeleitet werden.</a:t>
            </a:r>
            <a:endParaRPr lang="en-US" sz="750" dirty="0"/>
          </a:p>
        </p:txBody>
      </p:sp>
      <p:sp>
        <p:nvSpPr>
          <p:cNvPr id="35" name="Shape 27"/>
          <p:cNvSpPr/>
          <p:nvPr/>
        </p:nvSpPr>
        <p:spPr>
          <a:xfrm>
            <a:off x="519113" y="6805255"/>
            <a:ext cx="8105775" cy="715208"/>
          </a:xfrm>
          <a:prstGeom prst="roundRect">
            <a:avLst>
              <a:gd name="adj" fmla="val 10228"/>
            </a:avLst>
          </a:prstGeom>
          <a:solidFill>
            <a:srgbClr val="FFFFFF"/>
          </a:solidFill>
          <a:ln/>
        </p:spPr>
      </p:sp>
      <p:sp>
        <p:nvSpPr>
          <p:cNvPr id="36" name="Shape 28"/>
          <p:cNvSpPr/>
          <p:nvPr/>
        </p:nvSpPr>
        <p:spPr>
          <a:xfrm>
            <a:off x="519113" y="6790015"/>
            <a:ext cx="8105775" cy="60960"/>
          </a:xfrm>
          <a:prstGeom prst="roundRect">
            <a:avLst>
              <a:gd name="adj" fmla="val 66422"/>
            </a:avLst>
          </a:prstGeom>
          <a:solidFill>
            <a:srgbClr val="4950BC"/>
          </a:solidFill>
          <a:ln/>
        </p:spPr>
      </p:sp>
      <p:sp>
        <p:nvSpPr>
          <p:cNvPr id="37" name="Shape 29"/>
          <p:cNvSpPr/>
          <p:nvPr/>
        </p:nvSpPr>
        <p:spPr>
          <a:xfrm>
            <a:off x="4427399" y="6660713"/>
            <a:ext cx="289203" cy="289203"/>
          </a:xfrm>
          <a:prstGeom prst="roundRect">
            <a:avLst>
              <a:gd name="adj" fmla="val 316179"/>
            </a:avLst>
          </a:prstGeom>
          <a:solidFill>
            <a:srgbClr val="4950BC"/>
          </a:solidFill>
          <a:ln/>
        </p:spPr>
      </p:sp>
      <p:pic>
        <p:nvPicPr>
          <p:cNvPr id="38" name="Image 6" descr="preencoded.png"/>
          <p:cNvPicPr>
            <a:picLocks noChangeAspect="1"/>
          </p:cNvPicPr>
          <p:nvPr/>
        </p:nvPicPr>
        <p:blipFill>
          <a:blip r:embed="rId9"/>
          <a:stretch>
            <a:fillRect/>
          </a:stretch>
        </p:blipFill>
        <p:spPr>
          <a:xfrm>
            <a:off x="4514195" y="6732984"/>
            <a:ext cx="115610" cy="144542"/>
          </a:xfrm>
          <a:prstGeom prst="rect">
            <a:avLst/>
          </a:prstGeom>
        </p:spPr>
      </p:pic>
      <p:sp>
        <p:nvSpPr>
          <p:cNvPr id="39" name="Text 30"/>
          <p:cNvSpPr/>
          <p:nvPr/>
        </p:nvSpPr>
        <p:spPr>
          <a:xfrm>
            <a:off x="630674" y="7046238"/>
            <a:ext cx="1313617"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Anwendungsbeispiele</a:t>
            </a:r>
            <a:endParaRPr lang="en-US" sz="900" dirty="0"/>
          </a:p>
        </p:txBody>
      </p:sp>
      <p:sp>
        <p:nvSpPr>
          <p:cNvPr id="40" name="Text 31"/>
          <p:cNvSpPr/>
          <p:nvPr/>
        </p:nvSpPr>
        <p:spPr>
          <a:xfrm>
            <a:off x="630674" y="7254597"/>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Integration von Drittanbieter-APIs wie Wetterdiensten, Zahlungs-Gateways, Social-Media-Plattformen oder spezifischen Unternehmensdatenbanken.</a:t>
            </a:r>
            <a:endParaRPr lang="en-US" sz="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93790" y="638294"/>
            <a:ext cx="9981009" cy="531614"/>
          </a:xfrm>
          <a:prstGeom prst="rect">
            <a:avLst/>
          </a:prstGeom>
          <a:noFill/>
          <a:ln/>
        </p:spPr>
        <p:txBody>
          <a:bodyPr wrap="none" lIns="0" tIns="0" rIns="0" bIns="0" rtlCol="0" anchor="t"/>
          <a:lstStyle/>
          <a:p>
            <a:pPr marL="0" indent="0" algn="l">
              <a:lnSpc>
                <a:spcPts val="4150"/>
              </a:lnSpc>
              <a:buNone/>
            </a:pPr>
            <a:r>
              <a:rPr lang="en-US" sz="3300" b="1" dirty="0">
                <a:solidFill>
                  <a:srgbClr val="000000"/>
                </a:solidFill>
                <a:latin typeface="Inter Bold" pitchFamily="34" charset="0"/>
                <a:ea typeface="Inter Bold" pitchFamily="34" charset="-122"/>
                <a:cs typeface="Inter Bold" pitchFamily="34" charset="-120"/>
              </a:rPr>
              <a:t>IoT- und Hardware-Integration mit MCP-Servern</a:t>
            </a:r>
            <a:endParaRPr lang="en-US" sz="3300" dirty="0"/>
          </a:p>
        </p:txBody>
      </p:sp>
      <p:sp>
        <p:nvSpPr>
          <p:cNvPr id="3" name="Text 1"/>
          <p:cNvSpPr/>
          <p:nvPr/>
        </p:nvSpPr>
        <p:spPr>
          <a:xfrm>
            <a:off x="793790" y="1510070"/>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MCP-Server sind die ideale Brücke, um Claude Desktop mit der physischen Welt zu verbinden. Sie ermöglichen die nahtlose Integration und Steuerung von IoT-Geräten und komplexer Hardware, von Smart-Home-Anwendungen bis hin zur hochentwickelten Industrieautomation und Robotik.</a:t>
            </a:r>
            <a:endParaRPr lang="en-US" sz="1300" dirty="0"/>
          </a:p>
        </p:txBody>
      </p:sp>
      <p:sp>
        <p:nvSpPr>
          <p:cNvPr id="4" name="Shape 2"/>
          <p:cNvSpPr/>
          <p:nvPr/>
        </p:nvSpPr>
        <p:spPr>
          <a:xfrm>
            <a:off x="793790" y="2245757"/>
            <a:ext cx="4234220" cy="2492097"/>
          </a:xfrm>
          <a:prstGeom prst="roundRect">
            <a:avLst>
              <a:gd name="adj" fmla="val 2867"/>
            </a:avLst>
          </a:prstGeom>
          <a:solidFill>
            <a:srgbClr val="DADBF1"/>
          </a:solidFill>
          <a:ln w="7620">
            <a:solidFill>
              <a:srgbClr val="C0C1D7"/>
            </a:solidFill>
            <a:prstDash val="solid"/>
          </a:ln>
        </p:spPr>
      </p:sp>
      <p:sp>
        <p:nvSpPr>
          <p:cNvPr id="5" name="Shape 3"/>
          <p:cNvSpPr/>
          <p:nvPr/>
        </p:nvSpPr>
        <p:spPr>
          <a:xfrm>
            <a:off x="971431" y="2423398"/>
            <a:ext cx="510302" cy="510302"/>
          </a:xfrm>
          <a:prstGeom prst="roundRect">
            <a:avLst>
              <a:gd name="adj" fmla="val 17917009"/>
            </a:avLst>
          </a:prstGeom>
          <a:solidFill>
            <a:srgbClr val="4950BC"/>
          </a:solidFill>
          <a:ln/>
        </p:spPr>
      </p:sp>
      <p:pic>
        <p:nvPicPr>
          <p:cNvPr id="6" name="Image 0" descr="preencoded.png"/>
          <p:cNvPicPr>
            <a:picLocks noChangeAspect="1"/>
          </p:cNvPicPr>
          <p:nvPr/>
        </p:nvPicPr>
        <p:blipFill>
          <a:blip r:embed="rId3"/>
          <a:stretch>
            <a:fillRect/>
          </a:stretch>
        </p:blipFill>
        <p:spPr>
          <a:xfrm>
            <a:off x="1111806" y="2534960"/>
            <a:ext cx="229553" cy="287060"/>
          </a:xfrm>
          <a:prstGeom prst="rect">
            <a:avLst/>
          </a:prstGeom>
        </p:spPr>
      </p:pic>
      <p:sp>
        <p:nvSpPr>
          <p:cNvPr id="7" name="Text 4"/>
          <p:cNvSpPr/>
          <p:nvPr/>
        </p:nvSpPr>
        <p:spPr>
          <a:xfrm>
            <a:off x="971431" y="3103721"/>
            <a:ext cx="2495312"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Sensor-Datenerfassung</a:t>
            </a:r>
            <a:endParaRPr lang="en-US" sz="1650" dirty="0"/>
          </a:p>
        </p:txBody>
      </p:sp>
      <p:sp>
        <p:nvSpPr>
          <p:cNvPr id="8" name="Text 5"/>
          <p:cNvSpPr/>
          <p:nvPr/>
        </p:nvSpPr>
        <p:spPr>
          <a:xfrm>
            <a:off x="971431"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Erfassung und Verarbeitung von Echtzeitdaten von einer Vielzahl von Sensoren (Temperatur, Feuchtigkeit, Bewegung etc.) zur situationsbewussten Entscheidungsfindung.</a:t>
            </a:r>
            <a:endParaRPr lang="en-US" sz="1300" dirty="0"/>
          </a:p>
        </p:txBody>
      </p:sp>
      <p:sp>
        <p:nvSpPr>
          <p:cNvPr id="9" name="Shape 6"/>
          <p:cNvSpPr/>
          <p:nvPr/>
        </p:nvSpPr>
        <p:spPr>
          <a:xfrm>
            <a:off x="5198031" y="2245757"/>
            <a:ext cx="4234220" cy="2492097"/>
          </a:xfrm>
          <a:prstGeom prst="roundRect">
            <a:avLst>
              <a:gd name="adj" fmla="val 2867"/>
            </a:avLst>
          </a:prstGeom>
          <a:solidFill>
            <a:srgbClr val="DADBF1"/>
          </a:solidFill>
          <a:ln w="7620">
            <a:solidFill>
              <a:srgbClr val="C0C1D7"/>
            </a:solidFill>
            <a:prstDash val="solid"/>
          </a:ln>
        </p:spPr>
      </p:sp>
      <p:sp>
        <p:nvSpPr>
          <p:cNvPr id="10" name="Shape 7"/>
          <p:cNvSpPr/>
          <p:nvPr/>
        </p:nvSpPr>
        <p:spPr>
          <a:xfrm>
            <a:off x="5375672" y="2423398"/>
            <a:ext cx="510302" cy="510302"/>
          </a:xfrm>
          <a:prstGeom prst="roundRect">
            <a:avLst>
              <a:gd name="adj" fmla="val 17917009"/>
            </a:avLst>
          </a:prstGeom>
          <a:solidFill>
            <a:srgbClr val="4950BC"/>
          </a:solidFill>
          <a:ln/>
        </p:spPr>
      </p:sp>
      <p:pic>
        <p:nvPicPr>
          <p:cNvPr id="11" name="Image 1" descr="preencoded.png"/>
          <p:cNvPicPr>
            <a:picLocks noChangeAspect="1"/>
          </p:cNvPicPr>
          <p:nvPr/>
        </p:nvPicPr>
        <p:blipFill>
          <a:blip r:embed="rId4"/>
          <a:stretch>
            <a:fillRect/>
          </a:stretch>
        </p:blipFill>
        <p:spPr>
          <a:xfrm>
            <a:off x="5516047" y="2534960"/>
            <a:ext cx="229553" cy="287060"/>
          </a:xfrm>
          <a:prstGeom prst="rect">
            <a:avLst/>
          </a:prstGeom>
        </p:spPr>
      </p:pic>
      <p:sp>
        <p:nvSpPr>
          <p:cNvPr id="12" name="Text 8"/>
          <p:cNvSpPr/>
          <p:nvPr/>
        </p:nvSpPr>
        <p:spPr>
          <a:xfrm>
            <a:off x="5375672" y="310372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Gerätesteuerung</a:t>
            </a:r>
            <a:endParaRPr lang="en-US" sz="1650" dirty="0"/>
          </a:p>
        </p:txBody>
      </p:sp>
      <p:sp>
        <p:nvSpPr>
          <p:cNvPr id="13" name="Text 9"/>
          <p:cNvSpPr/>
          <p:nvPr/>
        </p:nvSpPr>
        <p:spPr>
          <a:xfrm>
            <a:off x="5375672"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Sichere und zuverlässige Steuerung von Aktoren und Geräten (Lichter, Motoren, Ventile) basierend auf KI-Analysen oder vordefinierten Regeln.</a:t>
            </a:r>
            <a:endParaRPr lang="en-US" sz="1300" dirty="0"/>
          </a:p>
        </p:txBody>
      </p:sp>
      <p:sp>
        <p:nvSpPr>
          <p:cNvPr id="14" name="Shape 10"/>
          <p:cNvSpPr/>
          <p:nvPr/>
        </p:nvSpPr>
        <p:spPr>
          <a:xfrm>
            <a:off x="9602272" y="2245757"/>
            <a:ext cx="4234220" cy="2492097"/>
          </a:xfrm>
          <a:prstGeom prst="roundRect">
            <a:avLst>
              <a:gd name="adj" fmla="val 2867"/>
            </a:avLst>
          </a:prstGeom>
          <a:solidFill>
            <a:srgbClr val="DADBF1"/>
          </a:solidFill>
          <a:ln w="7620">
            <a:solidFill>
              <a:srgbClr val="C0C1D7"/>
            </a:solidFill>
            <a:prstDash val="solid"/>
          </a:ln>
        </p:spPr>
      </p:sp>
      <p:sp>
        <p:nvSpPr>
          <p:cNvPr id="15" name="Shape 11"/>
          <p:cNvSpPr/>
          <p:nvPr/>
        </p:nvSpPr>
        <p:spPr>
          <a:xfrm>
            <a:off x="9779913" y="2423398"/>
            <a:ext cx="510302" cy="510302"/>
          </a:xfrm>
          <a:prstGeom prst="roundRect">
            <a:avLst>
              <a:gd name="adj" fmla="val 17917009"/>
            </a:avLst>
          </a:prstGeom>
          <a:solidFill>
            <a:srgbClr val="4950BC"/>
          </a:solidFill>
          <a:ln/>
        </p:spPr>
      </p:sp>
      <p:pic>
        <p:nvPicPr>
          <p:cNvPr id="16" name="Image 2" descr="preencoded.png"/>
          <p:cNvPicPr>
            <a:picLocks noChangeAspect="1"/>
          </p:cNvPicPr>
          <p:nvPr/>
        </p:nvPicPr>
        <p:blipFill>
          <a:blip r:embed="rId5"/>
          <a:stretch>
            <a:fillRect/>
          </a:stretch>
        </p:blipFill>
        <p:spPr>
          <a:xfrm>
            <a:off x="9920287" y="2534960"/>
            <a:ext cx="229553" cy="287060"/>
          </a:xfrm>
          <a:prstGeom prst="rect">
            <a:avLst/>
          </a:prstGeom>
        </p:spPr>
      </p:pic>
      <p:sp>
        <p:nvSpPr>
          <p:cNvPr id="17" name="Text 12"/>
          <p:cNvSpPr/>
          <p:nvPr/>
        </p:nvSpPr>
        <p:spPr>
          <a:xfrm>
            <a:off x="9779913" y="310372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MQTT-Integration</a:t>
            </a:r>
            <a:endParaRPr lang="en-US" sz="1650" dirty="0"/>
          </a:p>
        </p:txBody>
      </p:sp>
      <p:sp>
        <p:nvSpPr>
          <p:cNvPr id="18" name="Text 13"/>
          <p:cNvSpPr/>
          <p:nvPr/>
        </p:nvSpPr>
        <p:spPr>
          <a:xfrm>
            <a:off x="9779913"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Nutzung des schlanken MQTT-Protokolls für effiziente Kommunikation zwischen Geräten und Servern, ideal für ressourcenbeschränkte IoT-Anwendungen.</a:t>
            </a:r>
            <a:endParaRPr lang="en-US" sz="1300" dirty="0"/>
          </a:p>
        </p:txBody>
      </p:sp>
      <p:sp>
        <p:nvSpPr>
          <p:cNvPr id="19" name="Shape 14"/>
          <p:cNvSpPr/>
          <p:nvPr/>
        </p:nvSpPr>
        <p:spPr>
          <a:xfrm>
            <a:off x="793790" y="4907875"/>
            <a:ext cx="6436281" cy="1947743"/>
          </a:xfrm>
          <a:prstGeom prst="roundRect">
            <a:avLst>
              <a:gd name="adj" fmla="val 3668"/>
            </a:avLst>
          </a:prstGeom>
          <a:solidFill>
            <a:srgbClr val="DADBF1"/>
          </a:solidFill>
          <a:ln w="7620">
            <a:solidFill>
              <a:srgbClr val="C0C1D7"/>
            </a:solidFill>
            <a:prstDash val="solid"/>
          </a:ln>
        </p:spPr>
      </p:sp>
      <p:sp>
        <p:nvSpPr>
          <p:cNvPr id="20" name="Shape 15"/>
          <p:cNvSpPr/>
          <p:nvPr/>
        </p:nvSpPr>
        <p:spPr>
          <a:xfrm>
            <a:off x="971431" y="5085517"/>
            <a:ext cx="510302" cy="510302"/>
          </a:xfrm>
          <a:prstGeom prst="roundRect">
            <a:avLst>
              <a:gd name="adj" fmla="val 17917009"/>
            </a:avLst>
          </a:prstGeom>
          <a:solidFill>
            <a:srgbClr val="4950BC"/>
          </a:solidFill>
          <a:ln/>
        </p:spPr>
      </p:sp>
      <p:pic>
        <p:nvPicPr>
          <p:cNvPr id="21" name="Image 3" descr="preencoded.png"/>
          <p:cNvPicPr>
            <a:picLocks noChangeAspect="1"/>
          </p:cNvPicPr>
          <p:nvPr/>
        </p:nvPicPr>
        <p:blipFill>
          <a:blip r:embed="rId6"/>
          <a:stretch>
            <a:fillRect/>
          </a:stretch>
        </p:blipFill>
        <p:spPr>
          <a:xfrm>
            <a:off x="1111806" y="5197078"/>
            <a:ext cx="229553" cy="287060"/>
          </a:xfrm>
          <a:prstGeom prst="rect">
            <a:avLst/>
          </a:prstGeom>
        </p:spPr>
      </p:pic>
      <p:sp>
        <p:nvSpPr>
          <p:cNvPr id="22" name="Text 16"/>
          <p:cNvSpPr/>
          <p:nvPr/>
        </p:nvSpPr>
        <p:spPr>
          <a:xfrm>
            <a:off x="971431" y="5765840"/>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Industrial IoT (IIoT)</a:t>
            </a:r>
            <a:endParaRPr lang="en-US" sz="1650" dirty="0"/>
          </a:p>
        </p:txBody>
      </p:sp>
      <p:sp>
        <p:nvSpPr>
          <p:cNvPr id="23" name="Text 17"/>
          <p:cNvSpPr/>
          <p:nvPr/>
        </p:nvSpPr>
        <p:spPr>
          <a:xfrm>
            <a:off x="971431" y="6133624"/>
            <a:ext cx="6080998"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Implementierung von Lösungen für die Fertigungsautomatisierung, vorausschauende Wartung und Optimierung von Produktionsprozessen.</a:t>
            </a:r>
            <a:endParaRPr lang="en-US" sz="1300" dirty="0"/>
          </a:p>
        </p:txBody>
      </p:sp>
      <p:sp>
        <p:nvSpPr>
          <p:cNvPr id="24" name="Shape 18"/>
          <p:cNvSpPr/>
          <p:nvPr/>
        </p:nvSpPr>
        <p:spPr>
          <a:xfrm>
            <a:off x="7400092" y="4907875"/>
            <a:ext cx="6436400" cy="1947743"/>
          </a:xfrm>
          <a:prstGeom prst="roundRect">
            <a:avLst>
              <a:gd name="adj" fmla="val 3668"/>
            </a:avLst>
          </a:prstGeom>
          <a:solidFill>
            <a:srgbClr val="DADBF1"/>
          </a:solidFill>
          <a:ln w="7620">
            <a:solidFill>
              <a:srgbClr val="C0C1D7"/>
            </a:solidFill>
            <a:prstDash val="solid"/>
          </a:ln>
        </p:spPr>
      </p:sp>
      <p:sp>
        <p:nvSpPr>
          <p:cNvPr id="25" name="Shape 19"/>
          <p:cNvSpPr/>
          <p:nvPr/>
        </p:nvSpPr>
        <p:spPr>
          <a:xfrm>
            <a:off x="7577733" y="5085517"/>
            <a:ext cx="510302" cy="510302"/>
          </a:xfrm>
          <a:prstGeom prst="roundRect">
            <a:avLst>
              <a:gd name="adj" fmla="val 17917009"/>
            </a:avLst>
          </a:prstGeom>
          <a:solidFill>
            <a:srgbClr val="4950BC"/>
          </a:solidFill>
          <a:ln/>
        </p:spPr>
      </p:sp>
      <p:pic>
        <p:nvPicPr>
          <p:cNvPr id="26" name="Image 4" descr="preencoded.png"/>
          <p:cNvPicPr>
            <a:picLocks noChangeAspect="1"/>
          </p:cNvPicPr>
          <p:nvPr/>
        </p:nvPicPr>
        <p:blipFill>
          <a:blip r:embed="rId7"/>
          <a:stretch>
            <a:fillRect/>
          </a:stretch>
        </p:blipFill>
        <p:spPr>
          <a:xfrm>
            <a:off x="7718108" y="5197078"/>
            <a:ext cx="229553" cy="287060"/>
          </a:xfrm>
          <a:prstGeom prst="rect">
            <a:avLst/>
          </a:prstGeom>
        </p:spPr>
      </p:pic>
      <p:sp>
        <p:nvSpPr>
          <p:cNvPr id="27" name="Text 20"/>
          <p:cNvSpPr/>
          <p:nvPr/>
        </p:nvSpPr>
        <p:spPr>
          <a:xfrm>
            <a:off x="7577733" y="5765840"/>
            <a:ext cx="2889647"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Echtzeit-Datenverarbeitung</a:t>
            </a:r>
            <a:endParaRPr lang="en-US" sz="1650" dirty="0"/>
          </a:p>
        </p:txBody>
      </p:sp>
      <p:sp>
        <p:nvSpPr>
          <p:cNvPr id="28" name="Text 21"/>
          <p:cNvSpPr/>
          <p:nvPr/>
        </p:nvSpPr>
        <p:spPr>
          <a:xfrm>
            <a:off x="7577733" y="6133624"/>
            <a:ext cx="6081117"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Unmittelbare Analyse und Reaktion auf eingehende Daten, um kritische Ereignisse sofort zu erkennen und zu adressieren.</a:t>
            </a:r>
            <a:endParaRPr lang="en-US" sz="1300" dirty="0"/>
          </a:p>
        </p:txBody>
      </p:sp>
      <p:sp>
        <p:nvSpPr>
          <p:cNvPr id="29" name="Text 22"/>
          <p:cNvSpPr/>
          <p:nvPr/>
        </p:nvSpPr>
        <p:spPr>
          <a:xfrm>
            <a:off x="793790" y="7046952"/>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Diese Integrationsmöglichkeiten eröffnen Claude Desktop völlig neue Anwendungsfelder und machen Ihren KI-Agenten zu einem aktiven Gestalter in vernetzten Umgebungen.</a:t>
            </a:r>
            <a:endParaRPr lang="en-US" sz="13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8</a:t>
            </a:r>
            <a:endParaRPr lang="en-US" sz="2200" dirty="0"/>
          </a:p>
        </p:txBody>
      </p:sp>
      <p:sp>
        <p:nvSpPr>
          <p:cNvPr id="5" name="Text 2"/>
          <p:cNvSpPr/>
          <p:nvPr/>
        </p:nvSpPr>
        <p:spPr>
          <a:xfrm>
            <a:off x="793790" y="3699391"/>
            <a:ext cx="713958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Praktische Anwendungen</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Real-World Use Cases und Erfolgsgeschichten</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2361" y="622816"/>
            <a:ext cx="8482251" cy="495300"/>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Inter Bold" pitchFamily="34" charset="0"/>
                <a:ea typeface="Inter Bold" pitchFamily="34" charset="-122"/>
                <a:cs typeface="Inter Bold" pitchFamily="34" charset="-120"/>
              </a:rPr>
              <a:t>Enterprise Use Cases: MCP in Unternehmen</a:t>
            </a:r>
            <a:endParaRPr lang="en-US" sz="3100" dirty="0"/>
          </a:p>
        </p:txBody>
      </p:sp>
      <p:sp>
        <p:nvSpPr>
          <p:cNvPr id="3" name="Text 1"/>
          <p:cNvSpPr/>
          <p:nvPr/>
        </p:nvSpPr>
        <p:spPr>
          <a:xfrm>
            <a:off x="792361" y="1435060"/>
            <a:ext cx="13045678" cy="50696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MCP-Server ermöglichen es Unternehmen, ihre Geschäftsprozesse durch die Integration von KI-Funktionalitäten nahtlos zu automatisieren und zu optimieren. Von der Kundenbetreuung bis zum Finanzwesen eröffnen sich neue Wege für Effizienzsteigerungen und strategische Innovationen.</a:t>
            </a:r>
            <a:endParaRPr lang="en-US" sz="1200" dirty="0"/>
          </a:p>
        </p:txBody>
      </p:sp>
      <p:sp>
        <p:nvSpPr>
          <p:cNvPr id="4" name="Shape 2"/>
          <p:cNvSpPr/>
          <p:nvPr/>
        </p:nvSpPr>
        <p:spPr>
          <a:xfrm>
            <a:off x="792361" y="2120265"/>
            <a:ext cx="6443543" cy="2194679"/>
          </a:xfrm>
          <a:prstGeom prst="roundRect">
            <a:avLst>
              <a:gd name="adj" fmla="val 3033"/>
            </a:avLst>
          </a:prstGeom>
          <a:solidFill>
            <a:srgbClr val="FFFFFF"/>
          </a:solidFill>
          <a:ln w="22860">
            <a:solidFill>
              <a:srgbClr val="C0C1D7"/>
            </a:solidFill>
            <a:prstDash val="solid"/>
          </a:ln>
        </p:spPr>
      </p:sp>
      <p:sp>
        <p:nvSpPr>
          <p:cNvPr id="5" name="Shape 3"/>
          <p:cNvSpPr/>
          <p:nvPr/>
        </p:nvSpPr>
        <p:spPr>
          <a:xfrm>
            <a:off x="815221" y="2143125"/>
            <a:ext cx="6397823" cy="475417"/>
          </a:xfrm>
          <a:prstGeom prst="roundRect">
            <a:avLst>
              <a:gd name="adj" fmla="val 8231"/>
            </a:avLst>
          </a:prstGeom>
          <a:solidFill>
            <a:srgbClr val="DADBF1"/>
          </a:solidFill>
          <a:ln/>
        </p:spPr>
      </p:sp>
      <p:pic>
        <p:nvPicPr>
          <p:cNvPr id="6" name="Image 0" descr="preencoded.png"/>
          <p:cNvPicPr>
            <a:picLocks noChangeAspect="1"/>
          </p:cNvPicPr>
          <p:nvPr/>
        </p:nvPicPr>
        <p:blipFill>
          <a:blip r:embed="rId3"/>
          <a:stretch>
            <a:fillRect/>
          </a:stretch>
        </p:blipFill>
        <p:spPr>
          <a:xfrm>
            <a:off x="3895249" y="2228493"/>
            <a:ext cx="237649" cy="297061"/>
          </a:xfrm>
          <a:prstGeom prst="rect">
            <a:avLst/>
          </a:prstGeom>
        </p:spPr>
      </p:pic>
      <p:sp>
        <p:nvSpPr>
          <p:cNvPr id="7" name="Text 4"/>
          <p:cNvSpPr/>
          <p:nvPr/>
        </p:nvSpPr>
        <p:spPr>
          <a:xfrm>
            <a:off x="973693" y="2777014"/>
            <a:ext cx="2956322"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Customer Support Automation</a:t>
            </a:r>
            <a:endParaRPr lang="en-US" sz="1550" dirty="0"/>
          </a:p>
        </p:txBody>
      </p:sp>
      <p:sp>
        <p:nvSpPr>
          <p:cNvPr id="8" name="Text 5"/>
          <p:cNvSpPr/>
          <p:nvPr/>
        </p:nvSpPr>
        <p:spPr>
          <a:xfrm>
            <a:off x="973693" y="3119676"/>
            <a:ext cx="6080879"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Integration mit Ticket-Systemen (z.B. Zendesk, Salesforce Service Cloud) zur automatischen Beantwortung häufig gestellter Fragen, Triage von Anfragen und Bereitstellung relevanter Informationen, was die Reaktionszeiten verkürzt und die Kundenzufriedenheit erhöht.</a:t>
            </a:r>
            <a:endParaRPr lang="en-US" sz="1200" dirty="0"/>
          </a:p>
        </p:txBody>
      </p:sp>
      <p:sp>
        <p:nvSpPr>
          <p:cNvPr id="9" name="Shape 6"/>
          <p:cNvSpPr/>
          <p:nvPr/>
        </p:nvSpPr>
        <p:spPr>
          <a:xfrm>
            <a:off x="7394377" y="2120265"/>
            <a:ext cx="6443663" cy="2194679"/>
          </a:xfrm>
          <a:prstGeom prst="roundRect">
            <a:avLst>
              <a:gd name="adj" fmla="val 3033"/>
            </a:avLst>
          </a:prstGeom>
          <a:solidFill>
            <a:srgbClr val="FFFFFF"/>
          </a:solidFill>
          <a:ln w="22860">
            <a:solidFill>
              <a:srgbClr val="C0C1D7"/>
            </a:solidFill>
            <a:prstDash val="solid"/>
          </a:ln>
        </p:spPr>
      </p:sp>
      <p:sp>
        <p:nvSpPr>
          <p:cNvPr id="10" name="Shape 7"/>
          <p:cNvSpPr/>
          <p:nvPr/>
        </p:nvSpPr>
        <p:spPr>
          <a:xfrm>
            <a:off x="7417237" y="2143125"/>
            <a:ext cx="6397943" cy="475417"/>
          </a:xfrm>
          <a:prstGeom prst="roundRect">
            <a:avLst>
              <a:gd name="adj" fmla="val 8231"/>
            </a:avLst>
          </a:prstGeom>
          <a:solidFill>
            <a:srgbClr val="DADBF1"/>
          </a:solidFill>
          <a:ln/>
        </p:spPr>
      </p:sp>
      <p:pic>
        <p:nvPicPr>
          <p:cNvPr id="11" name="Image 1" descr="preencoded.png"/>
          <p:cNvPicPr>
            <a:picLocks noChangeAspect="1"/>
          </p:cNvPicPr>
          <p:nvPr/>
        </p:nvPicPr>
        <p:blipFill>
          <a:blip r:embed="rId4"/>
          <a:stretch>
            <a:fillRect/>
          </a:stretch>
        </p:blipFill>
        <p:spPr>
          <a:xfrm>
            <a:off x="10497383" y="2228493"/>
            <a:ext cx="237649" cy="297061"/>
          </a:xfrm>
          <a:prstGeom prst="rect">
            <a:avLst/>
          </a:prstGeom>
        </p:spPr>
      </p:pic>
      <p:sp>
        <p:nvSpPr>
          <p:cNvPr id="12" name="Text 8"/>
          <p:cNvSpPr/>
          <p:nvPr/>
        </p:nvSpPr>
        <p:spPr>
          <a:xfrm>
            <a:off x="7575709" y="2777014"/>
            <a:ext cx="2532340"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Sales Process Automation</a:t>
            </a:r>
            <a:endParaRPr lang="en-US" sz="1550" dirty="0"/>
          </a:p>
        </p:txBody>
      </p:sp>
      <p:sp>
        <p:nvSpPr>
          <p:cNvPr id="13" name="Text 9"/>
          <p:cNvSpPr/>
          <p:nvPr/>
        </p:nvSpPr>
        <p:spPr>
          <a:xfrm>
            <a:off x="7575709" y="3119676"/>
            <a:ext cx="6080998"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Anbindung an CRM-Systeme (z.B. HubSpot, SAP CRM) zur Qualifizierung von Leads, Automatisierung von Follow-ups, Erstellung personalisierter Angebote und Analyse von Verkaufsdaten, um Vertriebszyklen zu beschleunigen und Konversionsraten zu verbessern.</a:t>
            </a:r>
            <a:endParaRPr lang="en-US" sz="1200" dirty="0"/>
          </a:p>
        </p:txBody>
      </p:sp>
      <p:sp>
        <p:nvSpPr>
          <p:cNvPr id="14" name="Shape 10"/>
          <p:cNvSpPr/>
          <p:nvPr/>
        </p:nvSpPr>
        <p:spPr>
          <a:xfrm>
            <a:off x="792361" y="4473416"/>
            <a:ext cx="6443543" cy="2448163"/>
          </a:xfrm>
          <a:prstGeom prst="roundRect">
            <a:avLst>
              <a:gd name="adj" fmla="val 2719"/>
            </a:avLst>
          </a:prstGeom>
          <a:solidFill>
            <a:srgbClr val="FFFFFF"/>
          </a:solidFill>
          <a:ln w="22860">
            <a:solidFill>
              <a:srgbClr val="C0C1D7"/>
            </a:solidFill>
            <a:prstDash val="solid"/>
          </a:ln>
        </p:spPr>
      </p:sp>
      <p:sp>
        <p:nvSpPr>
          <p:cNvPr id="15" name="Shape 11"/>
          <p:cNvSpPr/>
          <p:nvPr/>
        </p:nvSpPr>
        <p:spPr>
          <a:xfrm>
            <a:off x="815221" y="4496276"/>
            <a:ext cx="6397823" cy="475417"/>
          </a:xfrm>
          <a:prstGeom prst="roundRect">
            <a:avLst>
              <a:gd name="adj" fmla="val 8231"/>
            </a:avLst>
          </a:prstGeom>
          <a:solidFill>
            <a:srgbClr val="DADBF1"/>
          </a:solidFill>
          <a:ln/>
        </p:spPr>
      </p:sp>
      <p:pic>
        <p:nvPicPr>
          <p:cNvPr id="16" name="Image 2" descr="preencoded.png"/>
          <p:cNvPicPr>
            <a:picLocks noChangeAspect="1"/>
          </p:cNvPicPr>
          <p:nvPr/>
        </p:nvPicPr>
        <p:blipFill>
          <a:blip r:embed="rId5"/>
          <a:stretch>
            <a:fillRect/>
          </a:stretch>
        </p:blipFill>
        <p:spPr>
          <a:xfrm>
            <a:off x="3895249" y="4581644"/>
            <a:ext cx="237649" cy="297061"/>
          </a:xfrm>
          <a:prstGeom prst="rect">
            <a:avLst/>
          </a:prstGeom>
        </p:spPr>
      </p:pic>
      <p:sp>
        <p:nvSpPr>
          <p:cNvPr id="17" name="Text 12"/>
          <p:cNvSpPr/>
          <p:nvPr/>
        </p:nvSpPr>
        <p:spPr>
          <a:xfrm>
            <a:off x="973693" y="5130165"/>
            <a:ext cx="1980962"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HR Workflows</a:t>
            </a:r>
            <a:endParaRPr lang="en-US" sz="1550" dirty="0"/>
          </a:p>
        </p:txBody>
      </p:sp>
      <p:sp>
        <p:nvSpPr>
          <p:cNvPr id="18" name="Text 13"/>
          <p:cNvSpPr/>
          <p:nvPr/>
        </p:nvSpPr>
        <p:spPr>
          <a:xfrm>
            <a:off x="973693" y="5472827"/>
            <a:ext cx="6080879"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Optimierung von Bewerbermanagementsystemen (ATS) durch KI-gestützte Vorauswahl von Kandidaten, Automatisierung von Onboarding-Prozessen und Unterstützung bei der Erstellung von Stellenbeschreibungen, um HR-Teams zu entlasten und Talente effizienter zu finden.</a:t>
            </a:r>
            <a:endParaRPr lang="en-US" sz="1200" dirty="0"/>
          </a:p>
        </p:txBody>
      </p:sp>
      <p:sp>
        <p:nvSpPr>
          <p:cNvPr id="19" name="Shape 14"/>
          <p:cNvSpPr/>
          <p:nvPr/>
        </p:nvSpPr>
        <p:spPr>
          <a:xfrm>
            <a:off x="7394377" y="4473416"/>
            <a:ext cx="6443663" cy="2448163"/>
          </a:xfrm>
          <a:prstGeom prst="roundRect">
            <a:avLst>
              <a:gd name="adj" fmla="val 2719"/>
            </a:avLst>
          </a:prstGeom>
          <a:solidFill>
            <a:srgbClr val="FFFFFF"/>
          </a:solidFill>
          <a:ln w="22860">
            <a:solidFill>
              <a:srgbClr val="C0C1D7"/>
            </a:solidFill>
            <a:prstDash val="solid"/>
          </a:ln>
        </p:spPr>
      </p:sp>
      <p:sp>
        <p:nvSpPr>
          <p:cNvPr id="20" name="Shape 15"/>
          <p:cNvSpPr/>
          <p:nvPr/>
        </p:nvSpPr>
        <p:spPr>
          <a:xfrm>
            <a:off x="7417237" y="4496276"/>
            <a:ext cx="6397943" cy="475417"/>
          </a:xfrm>
          <a:prstGeom prst="roundRect">
            <a:avLst>
              <a:gd name="adj" fmla="val 8231"/>
            </a:avLst>
          </a:prstGeom>
          <a:solidFill>
            <a:srgbClr val="DADBF1"/>
          </a:solidFill>
          <a:ln/>
        </p:spPr>
      </p:sp>
      <p:pic>
        <p:nvPicPr>
          <p:cNvPr id="21" name="Image 3" descr="preencoded.png"/>
          <p:cNvPicPr>
            <a:picLocks noChangeAspect="1"/>
          </p:cNvPicPr>
          <p:nvPr/>
        </p:nvPicPr>
        <p:blipFill>
          <a:blip r:embed="rId6"/>
          <a:stretch>
            <a:fillRect/>
          </a:stretch>
        </p:blipFill>
        <p:spPr>
          <a:xfrm>
            <a:off x="10497383" y="4581644"/>
            <a:ext cx="237649" cy="297061"/>
          </a:xfrm>
          <a:prstGeom prst="rect">
            <a:avLst/>
          </a:prstGeom>
        </p:spPr>
      </p:pic>
      <p:sp>
        <p:nvSpPr>
          <p:cNvPr id="22" name="Text 16"/>
          <p:cNvSpPr/>
          <p:nvPr/>
        </p:nvSpPr>
        <p:spPr>
          <a:xfrm>
            <a:off x="7575709" y="5130165"/>
            <a:ext cx="2931081"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Financial Reporting &amp; Analysis</a:t>
            </a:r>
            <a:endParaRPr lang="en-US" sz="1550" dirty="0"/>
          </a:p>
        </p:txBody>
      </p:sp>
      <p:sp>
        <p:nvSpPr>
          <p:cNvPr id="23" name="Text 17"/>
          <p:cNvSpPr/>
          <p:nvPr/>
        </p:nvSpPr>
        <p:spPr>
          <a:xfrm>
            <a:off x="7575709" y="5472827"/>
            <a:ext cx="6080998" cy="126742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Verknüpfung mit ERP-Systemen (z.B. SAP S/4HANA, Oracle ERP) zur automatischen Generierung von Finanzberichten, Erkennung von Anomalien, Prognose von Geschäftsentwicklungen und Unterstützung bei Budgetierungsentscheidungen, was die Genauigkeit und Geschwindigkeit der Finanzplanung verbessert.</a:t>
            </a:r>
            <a:endParaRPr lang="en-US" sz="1200" dirty="0"/>
          </a:p>
        </p:txBody>
      </p:sp>
      <p:sp>
        <p:nvSpPr>
          <p:cNvPr id="24" name="Text 18"/>
          <p:cNvSpPr/>
          <p:nvPr/>
        </p:nvSpPr>
        <p:spPr>
          <a:xfrm>
            <a:off x="792361" y="7099816"/>
            <a:ext cx="13045678" cy="50696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 Anwendungen führen zu erheblichen ROI-Verbesserungen und einer deutlichen Steigerung der betrieblichen Effizienz, indem repetitive Aufgaben automatisiert und menschliche Ressourcen auf strategisch wichtigere Aktivitäten konzentriert werden können.</a:t>
            </a:r>
            <a:endParaRPr 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8646" y="553164"/>
            <a:ext cx="5611535" cy="347424"/>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Entwickler-Tools und DevOps-Integration</a:t>
            </a:r>
            <a:endParaRPr lang="en-US" sz="2150" dirty="0"/>
          </a:p>
        </p:txBody>
      </p:sp>
      <p:sp>
        <p:nvSpPr>
          <p:cNvPr id="4" name="Text 1"/>
          <p:cNvSpPr/>
          <p:nvPr/>
        </p:nvSpPr>
        <p:spPr>
          <a:xfrm>
            <a:off x="598646" y="1067276"/>
            <a:ext cx="7946708"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MCP-Server sind ein entscheidendes Werkzeug für moderne Entwicklungsteams und ermöglichen die nahtlose Integration und Automatisierung von DevOps-Workflows. Sie optimieren den gesamten Softwareentwicklungszyklus von der Code-Erstellung bis zum Deployment.</a:t>
            </a:r>
            <a:endParaRPr lang="en-US" sz="850" dirty="0"/>
          </a:p>
        </p:txBody>
      </p:sp>
      <p:sp>
        <p:nvSpPr>
          <p:cNvPr id="5" name="Shape 2"/>
          <p:cNvSpPr/>
          <p:nvPr/>
        </p:nvSpPr>
        <p:spPr>
          <a:xfrm>
            <a:off x="598646" y="1548051"/>
            <a:ext cx="7946708" cy="848678"/>
          </a:xfrm>
          <a:prstGeom prst="roundRect">
            <a:avLst>
              <a:gd name="adj" fmla="val 5503"/>
            </a:avLst>
          </a:prstGeom>
          <a:solidFill>
            <a:srgbClr val="FFFFFF"/>
          </a:solidFill>
          <a:ln w="15240">
            <a:solidFill>
              <a:srgbClr val="C0C1D7"/>
            </a:solidFill>
            <a:prstDash val="solid"/>
          </a:ln>
        </p:spPr>
      </p:sp>
      <p:sp>
        <p:nvSpPr>
          <p:cNvPr id="6" name="Shape 3"/>
          <p:cNvSpPr/>
          <p:nvPr/>
        </p:nvSpPr>
        <p:spPr>
          <a:xfrm>
            <a:off x="613886" y="1563291"/>
            <a:ext cx="444698" cy="818198"/>
          </a:xfrm>
          <a:prstGeom prst="roundRect">
            <a:avLst>
              <a:gd name="adj" fmla="val 6389"/>
            </a:avLst>
          </a:prstGeom>
          <a:solidFill>
            <a:srgbClr val="DADBF1"/>
          </a:solidFill>
          <a:ln/>
        </p:spPr>
      </p:sp>
      <p:pic>
        <p:nvPicPr>
          <p:cNvPr id="7" name="Image 1" descr="preencoded.png"/>
          <p:cNvPicPr>
            <a:picLocks noChangeAspect="1"/>
          </p:cNvPicPr>
          <p:nvPr/>
        </p:nvPicPr>
        <p:blipFill>
          <a:blip r:embed="rId4"/>
          <a:stretch>
            <a:fillRect/>
          </a:stretch>
        </p:blipFill>
        <p:spPr>
          <a:xfrm>
            <a:off x="749022" y="1868091"/>
            <a:ext cx="166688" cy="208478"/>
          </a:xfrm>
          <a:prstGeom prst="rect">
            <a:avLst/>
          </a:prstGeom>
        </p:spPr>
      </p:pic>
      <p:sp>
        <p:nvSpPr>
          <p:cNvPr id="8" name="Text 4"/>
          <p:cNvSpPr/>
          <p:nvPr/>
        </p:nvSpPr>
        <p:spPr>
          <a:xfrm>
            <a:off x="1169670" y="1674376"/>
            <a:ext cx="1961912"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Code-Repository-Integration</a:t>
            </a:r>
            <a:endParaRPr lang="en-US" sz="1050" dirty="0"/>
          </a:p>
        </p:txBody>
      </p:sp>
      <p:sp>
        <p:nvSpPr>
          <p:cNvPr id="9" name="Text 5"/>
          <p:cNvSpPr/>
          <p:nvPr/>
        </p:nvSpPr>
        <p:spPr>
          <a:xfrm>
            <a:off x="1169670" y="1914644"/>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Direkte Anbindung an gängige Code-Management-Plattformen wie GitHub und GitLab, um Codeänderungen, Branches und Pull Requests nahtlos zu verwalten und in den Workflow zu integrieren.</a:t>
            </a:r>
            <a:endParaRPr lang="en-US" sz="850" dirty="0"/>
          </a:p>
        </p:txBody>
      </p:sp>
      <p:sp>
        <p:nvSpPr>
          <p:cNvPr id="10" name="Shape 6"/>
          <p:cNvSpPr/>
          <p:nvPr/>
        </p:nvSpPr>
        <p:spPr>
          <a:xfrm>
            <a:off x="598646" y="2507813"/>
            <a:ext cx="7946708" cy="848678"/>
          </a:xfrm>
          <a:prstGeom prst="roundRect">
            <a:avLst>
              <a:gd name="adj" fmla="val 5503"/>
            </a:avLst>
          </a:prstGeom>
          <a:solidFill>
            <a:srgbClr val="FFFFFF"/>
          </a:solidFill>
          <a:ln w="15240">
            <a:solidFill>
              <a:srgbClr val="C0C1D7"/>
            </a:solidFill>
            <a:prstDash val="solid"/>
          </a:ln>
        </p:spPr>
      </p:sp>
      <p:sp>
        <p:nvSpPr>
          <p:cNvPr id="11" name="Shape 7"/>
          <p:cNvSpPr/>
          <p:nvPr/>
        </p:nvSpPr>
        <p:spPr>
          <a:xfrm>
            <a:off x="613886" y="2523053"/>
            <a:ext cx="444698" cy="818198"/>
          </a:xfrm>
          <a:prstGeom prst="roundRect">
            <a:avLst>
              <a:gd name="adj" fmla="val 6389"/>
            </a:avLst>
          </a:prstGeom>
          <a:solidFill>
            <a:srgbClr val="DADBF1"/>
          </a:solidFill>
          <a:ln/>
        </p:spPr>
      </p:sp>
      <p:pic>
        <p:nvPicPr>
          <p:cNvPr id="12" name="Image 2" descr="preencoded.png"/>
          <p:cNvPicPr>
            <a:picLocks noChangeAspect="1"/>
          </p:cNvPicPr>
          <p:nvPr/>
        </p:nvPicPr>
        <p:blipFill>
          <a:blip r:embed="rId5"/>
          <a:stretch>
            <a:fillRect/>
          </a:stretch>
        </p:blipFill>
        <p:spPr>
          <a:xfrm>
            <a:off x="749022" y="2827853"/>
            <a:ext cx="166688" cy="208478"/>
          </a:xfrm>
          <a:prstGeom prst="rect">
            <a:avLst/>
          </a:prstGeom>
        </p:spPr>
      </p:pic>
      <p:sp>
        <p:nvSpPr>
          <p:cNvPr id="13" name="Text 8"/>
          <p:cNvSpPr/>
          <p:nvPr/>
        </p:nvSpPr>
        <p:spPr>
          <a:xfrm>
            <a:off x="1169670" y="2634139"/>
            <a:ext cx="2171343"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CI/CD Pipeline-Automatisierung</a:t>
            </a:r>
            <a:endParaRPr lang="en-US" sz="1050" dirty="0"/>
          </a:p>
        </p:txBody>
      </p:sp>
      <p:sp>
        <p:nvSpPr>
          <p:cNvPr id="14" name="Text 9"/>
          <p:cNvSpPr/>
          <p:nvPr/>
        </p:nvSpPr>
        <p:spPr>
          <a:xfrm>
            <a:off x="1169670" y="2874407"/>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Automatisierung von Continuous Integration (CI) und Continuous Delivery (CD)-Pipelines, um Tests, Builds und Deployments zu beschleunigen und die Release-Zyklen zu verkürzen.</a:t>
            </a:r>
            <a:endParaRPr lang="en-US" sz="850" dirty="0"/>
          </a:p>
        </p:txBody>
      </p:sp>
      <p:sp>
        <p:nvSpPr>
          <p:cNvPr id="15" name="Shape 10"/>
          <p:cNvSpPr/>
          <p:nvPr/>
        </p:nvSpPr>
        <p:spPr>
          <a:xfrm>
            <a:off x="598646" y="3467576"/>
            <a:ext cx="7946708" cy="848678"/>
          </a:xfrm>
          <a:prstGeom prst="roundRect">
            <a:avLst>
              <a:gd name="adj" fmla="val 5503"/>
            </a:avLst>
          </a:prstGeom>
          <a:solidFill>
            <a:srgbClr val="FFFFFF"/>
          </a:solidFill>
          <a:ln w="15240">
            <a:solidFill>
              <a:srgbClr val="C0C1D7"/>
            </a:solidFill>
            <a:prstDash val="solid"/>
          </a:ln>
        </p:spPr>
      </p:sp>
      <p:sp>
        <p:nvSpPr>
          <p:cNvPr id="16" name="Shape 11"/>
          <p:cNvSpPr/>
          <p:nvPr/>
        </p:nvSpPr>
        <p:spPr>
          <a:xfrm>
            <a:off x="613886" y="3482816"/>
            <a:ext cx="444698" cy="818198"/>
          </a:xfrm>
          <a:prstGeom prst="roundRect">
            <a:avLst>
              <a:gd name="adj" fmla="val 6389"/>
            </a:avLst>
          </a:prstGeom>
          <a:solidFill>
            <a:srgbClr val="DADBF1"/>
          </a:solidFill>
          <a:ln/>
        </p:spPr>
      </p:sp>
      <p:pic>
        <p:nvPicPr>
          <p:cNvPr id="17" name="Image 3" descr="preencoded.png"/>
          <p:cNvPicPr>
            <a:picLocks noChangeAspect="1"/>
          </p:cNvPicPr>
          <p:nvPr/>
        </p:nvPicPr>
        <p:blipFill>
          <a:blip r:embed="rId6"/>
          <a:stretch>
            <a:fillRect/>
          </a:stretch>
        </p:blipFill>
        <p:spPr>
          <a:xfrm>
            <a:off x="749022" y="3787616"/>
            <a:ext cx="166688" cy="208478"/>
          </a:xfrm>
          <a:prstGeom prst="rect">
            <a:avLst/>
          </a:prstGeom>
        </p:spPr>
      </p:pic>
      <p:sp>
        <p:nvSpPr>
          <p:cNvPr id="18" name="Text 12"/>
          <p:cNvSpPr/>
          <p:nvPr/>
        </p:nvSpPr>
        <p:spPr>
          <a:xfrm>
            <a:off x="1169670" y="3593902"/>
            <a:ext cx="1888331"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Infrastructure as Code (IaC)</a:t>
            </a:r>
            <a:endParaRPr lang="en-US" sz="1050" dirty="0"/>
          </a:p>
        </p:txBody>
      </p:sp>
      <p:sp>
        <p:nvSpPr>
          <p:cNvPr id="19" name="Text 13"/>
          <p:cNvSpPr/>
          <p:nvPr/>
        </p:nvSpPr>
        <p:spPr>
          <a:xfrm>
            <a:off x="1169670" y="3834170"/>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Verwaltung und Bereitstellung von Infrastrukturressourcen (Server, Netzwerke, Datenbanken) durch Code, was Konsistenz, Skalierbarkeit und Reproduzierbarkeit sicherstellt.</a:t>
            </a:r>
            <a:endParaRPr lang="en-US" sz="850" dirty="0"/>
          </a:p>
        </p:txBody>
      </p:sp>
      <p:sp>
        <p:nvSpPr>
          <p:cNvPr id="20" name="Shape 14"/>
          <p:cNvSpPr/>
          <p:nvPr/>
        </p:nvSpPr>
        <p:spPr>
          <a:xfrm>
            <a:off x="598646" y="4427339"/>
            <a:ext cx="7946708" cy="848678"/>
          </a:xfrm>
          <a:prstGeom prst="roundRect">
            <a:avLst>
              <a:gd name="adj" fmla="val 5503"/>
            </a:avLst>
          </a:prstGeom>
          <a:solidFill>
            <a:srgbClr val="FFFFFF"/>
          </a:solidFill>
          <a:ln w="15240">
            <a:solidFill>
              <a:srgbClr val="C0C1D7"/>
            </a:solidFill>
            <a:prstDash val="solid"/>
          </a:ln>
        </p:spPr>
      </p:sp>
      <p:sp>
        <p:nvSpPr>
          <p:cNvPr id="21" name="Shape 15"/>
          <p:cNvSpPr/>
          <p:nvPr/>
        </p:nvSpPr>
        <p:spPr>
          <a:xfrm>
            <a:off x="613886" y="4442579"/>
            <a:ext cx="444698" cy="818198"/>
          </a:xfrm>
          <a:prstGeom prst="roundRect">
            <a:avLst>
              <a:gd name="adj" fmla="val 6389"/>
            </a:avLst>
          </a:prstGeom>
          <a:solidFill>
            <a:srgbClr val="DADBF1"/>
          </a:solidFill>
          <a:ln/>
        </p:spPr>
      </p:sp>
      <p:pic>
        <p:nvPicPr>
          <p:cNvPr id="22" name="Image 4" descr="preencoded.png"/>
          <p:cNvPicPr>
            <a:picLocks noChangeAspect="1"/>
          </p:cNvPicPr>
          <p:nvPr/>
        </p:nvPicPr>
        <p:blipFill>
          <a:blip r:embed="rId7"/>
          <a:stretch>
            <a:fillRect/>
          </a:stretch>
        </p:blipFill>
        <p:spPr>
          <a:xfrm>
            <a:off x="749022" y="4747379"/>
            <a:ext cx="166688" cy="208478"/>
          </a:xfrm>
          <a:prstGeom prst="rect">
            <a:avLst/>
          </a:prstGeom>
        </p:spPr>
      </p:pic>
      <p:sp>
        <p:nvSpPr>
          <p:cNvPr id="23" name="Text 16"/>
          <p:cNvSpPr/>
          <p:nvPr/>
        </p:nvSpPr>
        <p:spPr>
          <a:xfrm>
            <a:off x="1169670" y="4553664"/>
            <a:ext cx="1615440"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Monitoring und Alerting</a:t>
            </a:r>
            <a:endParaRPr lang="en-US" sz="1050" dirty="0"/>
          </a:p>
        </p:txBody>
      </p:sp>
      <p:sp>
        <p:nvSpPr>
          <p:cNvPr id="24" name="Text 17"/>
          <p:cNvSpPr/>
          <p:nvPr/>
        </p:nvSpPr>
        <p:spPr>
          <a:xfrm>
            <a:off x="1169670" y="4793933"/>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Umfassende Überwachung von Systemen und Anwendungen mit Echtzeit-Dashboards und automatischen Alarmen bei Abweichungen, um proaktiv auf Probleme reagieren zu können.</a:t>
            </a:r>
            <a:endParaRPr lang="en-US" sz="850" dirty="0"/>
          </a:p>
        </p:txBody>
      </p:sp>
      <p:sp>
        <p:nvSpPr>
          <p:cNvPr id="25" name="Shape 18"/>
          <p:cNvSpPr/>
          <p:nvPr/>
        </p:nvSpPr>
        <p:spPr>
          <a:xfrm>
            <a:off x="598646" y="5387102"/>
            <a:ext cx="7946708" cy="848678"/>
          </a:xfrm>
          <a:prstGeom prst="roundRect">
            <a:avLst>
              <a:gd name="adj" fmla="val 5503"/>
            </a:avLst>
          </a:prstGeom>
          <a:solidFill>
            <a:srgbClr val="FFFFFF"/>
          </a:solidFill>
          <a:ln w="15240">
            <a:solidFill>
              <a:srgbClr val="C0C1D7"/>
            </a:solidFill>
            <a:prstDash val="solid"/>
          </a:ln>
        </p:spPr>
      </p:sp>
      <p:sp>
        <p:nvSpPr>
          <p:cNvPr id="26" name="Shape 19"/>
          <p:cNvSpPr/>
          <p:nvPr/>
        </p:nvSpPr>
        <p:spPr>
          <a:xfrm>
            <a:off x="613886" y="5402342"/>
            <a:ext cx="444698" cy="818198"/>
          </a:xfrm>
          <a:prstGeom prst="roundRect">
            <a:avLst>
              <a:gd name="adj" fmla="val 6389"/>
            </a:avLst>
          </a:prstGeom>
          <a:solidFill>
            <a:srgbClr val="DADBF1"/>
          </a:solidFill>
          <a:ln/>
        </p:spPr>
      </p:sp>
      <p:pic>
        <p:nvPicPr>
          <p:cNvPr id="27" name="Image 5" descr="preencoded.png"/>
          <p:cNvPicPr>
            <a:picLocks noChangeAspect="1"/>
          </p:cNvPicPr>
          <p:nvPr/>
        </p:nvPicPr>
        <p:blipFill>
          <a:blip r:embed="rId8"/>
          <a:stretch>
            <a:fillRect/>
          </a:stretch>
        </p:blipFill>
        <p:spPr>
          <a:xfrm>
            <a:off x="749022" y="5707142"/>
            <a:ext cx="166688" cy="208478"/>
          </a:xfrm>
          <a:prstGeom prst="rect">
            <a:avLst/>
          </a:prstGeom>
        </p:spPr>
      </p:pic>
      <p:sp>
        <p:nvSpPr>
          <p:cNvPr id="28" name="Text 20"/>
          <p:cNvSpPr/>
          <p:nvPr/>
        </p:nvSpPr>
        <p:spPr>
          <a:xfrm>
            <a:off x="1169670" y="5513427"/>
            <a:ext cx="2034778"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Automatisierte Code-Reviews</a:t>
            </a:r>
            <a:endParaRPr lang="en-US" sz="1050" dirty="0"/>
          </a:p>
        </p:txBody>
      </p:sp>
      <p:sp>
        <p:nvSpPr>
          <p:cNvPr id="29" name="Text 21"/>
          <p:cNvSpPr/>
          <p:nvPr/>
        </p:nvSpPr>
        <p:spPr>
          <a:xfrm>
            <a:off x="1169670" y="5753695"/>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Integration von Tools für statische Code-Analyse und automatische Code-Reviews zur Sicherstellung hoher Code-Qualität und zur Einhaltung von Coding-Standards.</a:t>
            </a:r>
            <a:endParaRPr lang="en-US" sz="850" dirty="0"/>
          </a:p>
        </p:txBody>
      </p:sp>
      <p:sp>
        <p:nvSpPr>
          <p:cNvPr id="30" name="Shape 22"/>
          <p:cNvSpPr/>
          <p:nvPr/>
        </p:nvSpPr>
        <p:spPr>
          <a:xfrm>
            <a:off x="598646" y="6346865"/>
            <a:ext cx="7946708" cy="848678"/>
          </a:xfrm>
          <a:prstGeom prst="roundRect">
            <a:avLst>
              <a:gd name="adj" fmla="val 5503"/>
            </a:avLst>
          </a:prstGeom>
          <a:solidFill>
            <a:srgbClr val="FFFFFF"/>
          </a:solidFill>
          <a:ln w="15240">
            <a:solidFill>
              <a:srgbClr val="C0C1D7"/>
            </a:solidFill>
            <a:prstDash val="solid"/>
          </a:ln>
        </p:spPr>
      </p:sp>
      <p:sp>
        <p:nvSpPr>
          <p:cNvPr id="31" name="Shape 23"/>
          <p:cNvSpPr/>
          <p:nvPr/>
        </p:nvSpPr>
        <p:spPr>
          <a:xfrm>
            <a:off x="613886" y="6362105"/>
            <a:ext cx="444698" cy="818198"/>
          </a:xfrm>
          <a:prstGeom prst="roundRect">
            <a:avLst>
              <a:gd name="adj" fmla="val 6389"/>
            </a:avLst>
          </a:prstGeom>
          <a:solidFill>
            <a:srgbClr val="DADBF1"/>
          </a:solidFill>
          <a:ln/>
        </p:spPr>
      </p:sp>
      <p:pic>
        <p:nvPicPr>
          <p:cNvPr id="32" name="Image 6" descr="preencoded.png"/>
          <p:cNvPicPr>
            <a:picLocks noChangeAspect="1"/>
          </p:cNvPicPr>
          <p:nvPr/>
        </p:nvPicPr>
        <p:blipFill>
          <a:blip r:embed="rId9"/>
          <a:stretch>
            <a:fillRect/>
          </a:stretch>
        </p:blipFill>
        <p:spPr>
          <a:xfrm>
            <a:off x="749022" y="6666905"/>
            <a:ext cx="166688" cy="208478"/>
          </a:xfrm>
          <a:prstGeom prst="rect">
            <a:avLst/>
          </a:prstGeom>
        </p:spPr>
      </p:pic>
      <p:sp>
        <p:nvSpPr>
          <p:cNvPr id="33" name="Text 24"/>
          <p:cNvSpPr/>
          <p:nvPr/>
        </p:nvSpPr>
        <p:spPr>
          <a:xfrm>
            <a:off x="1169670" y="6473190"/>
            <a:ext cx="1779270"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Deployment-Management</a:t>
            </a:r>
            <a:endParaRPr lang="en-US" sz="1050" dirty="0"/>
          </a:p>
        </p:txBody>
      </p:sp>
      <p:sp>
        <p:nvSpPr>
          <p:cNvPr id="34" name="Text 25"/>
          <p:cNvSpPr/>
          <p:nvPr/>
        </p:nvSpPr>
        <p:spPr>
          <a:xfrm>
            <a:off x="1169670" y="6713458"/>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Vereinfachtes und automatisiertes Deployment von Anwendungen auf verschiedenen Umgebungen (Test, Staging, Produktion) mit Rollback-Funktionalität und Versionskontrolle.</a:t>
            </a:r>
            <a:endParaRPr lang="en-US" sz="850" dirty="0"/>
          </a:p>
        </p:txBody>
      </p:sp>
      <p:sp>
        <p:nvSpPr>
          <p:cNvPr id="35" name="Text 26"/>
          <p:cNvSpPr/>
          <p:nvPr/>
        </p:nvSpPr>
        <p:spPr>
          <a:xfrm>
            <a:off x="598646" y="7320558"/>
            <a:ext cx="7946708"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Durch diese Integrationen werden Entwicklungsprozesse effizienter, fehleranfälliger und skalierbarer, was zu einer schnelleren Markteinführung von Software und einer höheren Produktqualität führt.</a:t>
            </a:r>
            <a:endParaRPr lang="en-US" sz="8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852" y="896303"/>
            <a:ext cx="7694295" cy="841296"/>
          </a:xfrm>
          <a:prstGeom prst="rect">
            <a:avLst/>
          </a:prstGeom>
          <a:noFill/>
          <a:ln/>
        </p:spPr>
        <p:txBody>
          <a:bodyPr wrap="square" lIns="0" tIns="0" rIns="0" bIns="0" rtlCol="0" anchor="t"/>
          <a:lstStyle/>
          <a:p>
            <a:pPr marL="0" indent="0" algn="l">
              <a:lnSpc>
                <a:spcPts val="3300"/>
              </a:lnSpc>
              <a:buNone/>
            </a:pPr>
            <a:r>
              <a:rPr lang="en-US" sz="2600" b="1" dirty="0">
                <a:solidFill>
                  <a:srgbClr val="000000"/>
                </a:solidFill>
                <a:latin typeface="Inter Bold" pitchFamily="34" charset="0"/>
                <a:ea typeface="Inter Bold" pitchFamily="34" charset="-122"/>
                <a:cs typeface="Inter Bold" pitchFamily="34" charset="-120"/>
              </a:rPr>
              <a:t>Gesundheitswesen und Biowissenschaften: MCP in medizinischen Anwendungen</a:t>
            </a:r>
            <a:endParaRPr lang="en-US" sz="2600" dirty="0"/>
          </a:p>
        </p:txBody>
      </p:sp>
      <p:sp>
        <p:nvSpPr>
          <p:cNvPr id="4" name="Text 1"/>
          <p:cNvSpPr/>
          <p:nvPr/>
        </p:nvSpPr>
        <p:spPr>
          <a:xfrm>
            <a:off x="724852" y="1939409"/>
            <a:ext cx="7694295" cy="646152"/>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MCP-Server revolutionieren das Gesundheitswesen und die Biowissenschaften, indem sie leistungsstarke KI in kritische medizinische Anwendungen integrieren. Sie verbessern die Patientenversorgung, beschleunigen Forschung und Entwicklung und gewährleisten dabei höchste Standards für Datensicherheit und Compliance.</a:t>
            </a:r>
            <a:endParaRPr lang="en-US" sz="1050" dirty="0"/>
          </a:p>
        </p:txBody>
      </p:sp>
      <p:pic>
        <p:nvPicPr>
          <p:cNvPr id="5" name="Image 1" descr="preencoded.png"/>
          <p:cNvPicPr>
            <a:picLocks noChangeAspect="1"/>
          </p:cNvPicPr>
          <p:nvPr/>
        </p:nvPicPr>
        <p:blipFill>
          <a:blip r:embed="rId4"/>
          <a:stretch>
            <a:fillRect/>
          </a:stretch>
        </p:blipFill>
        <p:spPr>
          <a:xfrm>
            <a:off x="724852" y="2736890"/>
            <a:ext cx="336471" cy="336471"/>
          </a:xfrm>
          <a:prstGeom prst="rect">
            <a:avLst/>
          </a:prstGeom>
        </p:spPr>
      </p:pic>
      <p:sp>
        <p:nvSpPr>
          <p:cNvPr id="6" name="Text 2"/>
          <p:cNvSpPr/>
          <p:nvPr/>
        </p:nvSpPr>
        <p:spPr>
          <a:xfrm>
            <a:off x="1229558" y="2816781"/>
            <a:ext cx="1682710"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EHR-Integration</a:t>
            </a:r>
            <a:endParaRPr lang="en-US" sz="1300" dirty="0"/>
          </a:p>
        </p:txBody>
      </p:sp>
      <p:sp>
        <p:nvSpPr>
          <p:cNvPr id="7" name="Text 3"/>
          <p:cNvSpPr/>
          <p:nvPr/>
        </p:nvSpPr>
        <p:spPr>
          <a:xfrm>
            <a:off x="1229558" y="3107769"/>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Nahtlose Verknüpfung mit elektronischen Patientenakten (EPA) zur Zentralisierung medizinischer Daten, Optimierung des Informationsaustauschs und Bereitstellung eines umfassenden Überblicks für Ärzte.</a:t>
            </a:r>
            <a:endParaRPr lang="en-US" sz="1050" dirty="0"/>
          </a:p>
        </p:txBody>
      </p:sp>
      <p:pic>
        <p:nvPicPr>
          <p:cNvPr id="8" name="Image 2" descr="preencoded.png"/>
          <p:cNvPicPr>
            <a:picLocks noChangeAspect="1"/>
          </p:cNvPicPr>
          <p:nvPr/>
        </p:nvPicPr>
        <p:blipFill>
          <a:blip r:embed="rId5"/>
          <a:stretch>
            <a:fillRect/>
          </a:stretch>
        </p:blipFill>
        <p:spPr>
          <a:xfrm>
            <a:off x="724852" y="3807738"/>
            <a:ext cx="336471" cy="336471"/>
          </a:xfrm>
          <a:prstGeom prst="rect">
            <a:avLst/>
          </a:prstGeom>
        </p:spPr>
      </p:pic>
      <p:sp>
        <p:nvSpPr>
          <p:cNvPr id="9" name="Text 4"/>
          <p:cNvSpPr/>
          <p:nvPr/>
        </p:nvSpPr>
        <p:spPr>
          <a:xfrm>
            <a:off x="1229558" y="3887629"/>
            <a:ext cx="2090618"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Medizinische Bildanalyse</a:t>
            </a:r>
            <a:endParaRPr lang="en-US" sz="1300" dirty="0"/>
          </a:p>
        </p:txBody>
      </p:sp>
      <p:sp>
        <p:nvSpPr>
          <p:cNvPr id="10" name="Text 5"/>
          <p:cNvSpPr/>
          <p:nvPr/>
        </p:nvSpPr>
        <p:spPr>
          <a:xfrm>
            <a:off x="1229558" y="4178617"/>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KI-gestützte Analyse von MRT, CT und Röntgenbildern zur schnelleren und präziseren Erkennung von Krankheiten, Anomalien und zur Unterstützung diagnostischer Prozesse.</a:t>
            </a:r>
            <a:endParaRPr lang="en-US" sz="1050" dirty="0"/>
          </a:p>
        </p:txBody>
      </p:sp>
      <p:pic>
        <p:nvPicPr>
          <p:cNvPr id="11" name="Image 3" descr="preencoded.png"/>
          <p:cNvPicPr>
            <a:picLocks noChangeAspect="1"/>
          </p:cNvPicPr>
          <p:nvPr/>
        </p:nvPicPr>
        <p:blipFill>
          <a:blip r:embed="rId6"/>
          <a:stretch>
            <a:fillRect/>
          </a:stretch>
        </p:blipFill>
        <p:spPr>
          <a:xfrm>
            <a:off x="724852" y="4878586"/>
            <a:ext cx="336471" cy="336471"/>
          </a:xfrm>
          <a:prstGeom prst="rect">
            <a:avLst/>
          </a:prstGeom>
        </p:spPr>
      </p:pic>
      <p:sp>
        <p:nvSpPr>
          <p:cNvPr id="12" name="Text 6"/>
          <p:cNvSpPr/>
          <p:nvPr/>
        </p:nvSpPr>
        <p:spPr>
          <a:xfrm>
            <a:off x="1229558" y="4958477"/>
            <a:ext cx="2243852"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Medikamentenentwicklung</a:t>
            </a:r>
            <a:endParaRPr lang="en-US" sz="1300" dirty="0"/>
          </a:p>
        </p:txBody>
      </p:sp>
      <p:sp>
        <p:nvSpPr>
          <p:cNvPr id="13" name="Text 7"/>
          <p:cNvSpPr/>
          <p:nvPr/>
        </p:nvSpPr>
        <p:spPr>
          <a:xfrm>
            <a:off x="1229558" y="5249466"/>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Beschleunigung der Forschung und Entwicklung von Medikamenten durch KI-Modelle zur Vorhersage von Wirkstoffkandidaten, Analyse komplexer Datensätze und Optimierung von Laborprozessen.</a:t>
            </a:r>
            <a:endParaRPr lang="en-US" sz="1050" dirty="0"/>
          </a:p>
        </p:txBody>
      </p:sp>
      <p:pic>
        <p:nvPicPr>
          <p:cNvPr id="14" name="Image 4" descr="preencoded.png"/>
          <p:cNvPicPr>
            <a:picLocks noChangeAspect="1"/>
          </p:cNvPicPr>
          <p:nvPr/>
        </p:nvPicPr>
        <p:blipFill>
          <a:blip r:embed="rId7"/>
          <a:stretch>
            <a:fillRect/>
          </a:stretch>
        </p:blipFill>
        <p:spPr>
          <a:xfrm>
            <a:off x="724852" y="5949434"/>
            <a:ext cx="336471" cy="336471"/>
          </a:xfrm>
          <a:prstGeom prst="rect">
            <a:avLst/>
          </a:prstGeom>
        </p:spPr>
      </p:pic>
      <p:sp>
        <p:nvSpPr>
          <p:cNvPr id="15" name="Text 8"/>
          <p:cNvSpPr/>
          <p:nvPr/>
        </p:nvSpPr>
        <p:spPr>
          <a:xfrm>
            <a:off x="1229558" y="6029325"/>
            <a:ext cx="1682710"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Klinische Studien</a:t>
            </a:r>
            <a:endParaRPr lang="en-US" sz="1300" dirty="0"/>
          </a:p>
        </p:txBody>
      </p:sp>
      <p:sp>
        <p:nvSpPr>
          <p:cNvPr id="16" name="Text 9"/>
          <p:cNvSpPr/>
          <p:nvPr/>
        </p:nvSpPr>
        <p:spPr>
          <a:xfrm>
            <a:off x="1229558" y="6320314"/>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Optimierung des Managements klinischer Studien durch Automatisierung der Patientenauswahl, Datenerfassung und -analyse, um die Effizienz zu steigern und die Ergebnisse zu verbessern.</a:t>
            </a:r>
            <a:endParaRPr lang="en-US" sz="1050" dirty="0"/>
          </a:p>
        </p:txBody>
      </p:sp>
      <p:sp>
        <p:nvSpPr>
          <p:cNvPr id="17" name="Text 10"/>
          <p:cNvSpPr/>
          <p:nvPr/>
        </p:nvSpPr>
        <p:spPr>
          <a:xfrm>
            <a:off x="724852" y="6902410"/>
            <a:ext cx="7694295"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Alle Anwendungen berücksichtigen streng die </a:t>
            </a:r>
            <a:r>
              <a:rPr lang="en-US" sz="1050" b="1" dirty="0">
                <a:solidFill>
                  <a:srgbClr val="272525"/>
                </a:solidFill>
                <a:latin typeface="Inter" pitchFamily="34" charset="0"/>
                <a:ea typeface="Inter" pitchFamily="34" charset="-122"/>
                <a:cs typeface="Inter" pitchFamily="34" charset="-120"/>
              </a:rPr>
              <a:t>HIPAA-Compliance und Datenschutzstandards</a:t>
            </a:r>
            <a:r>
              <a:rPr lang="en-US" sz="1050" dirty="0">
                <a:solidFill>
                  <a:srgbClr val="272525"/>
                </a:solidFill>
                <a:latin typeface="Inter" pitchFamily="34" charset="0"/>
                <a:ea typeface="Inter" pitchFamily="34" charset="-122"/>
                <a:cs typeface="Inter" pitchFamily="34" charset="-120"/>
              </a:rPr>
              <a:t>, um die Sicherheit sensibler Patientendaten jederzeit zu gewährleisten.</a:t>
            </a:r>
            <a:endParaRPr lang="en-US" sz="10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9</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Best Practices</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Sicherheit, Performance und Wartung</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693301" y="544711"/>
            <a:ext cx="4197787" cy="402431"/>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Sicherheits-Best Practices</a:t>
            </a:r>
            <a:endParaRPr lang="en-US" sz="2500" dirty="0"/>
          </a:p>
        </p:txBody>
      </p:sp>
      <p:sp>
        <p:nvSpPr>
          <p:cNvPr id="3" name="Text 1"/>
          <p:cNvSpPr/>
          <p:nvPr/>
        </p:nvSpPr>
        <p:spPr>
          <a:xfrm>
            <a:off x="693301" y="1204555"/>
            <a:ext cx="13243798" cy="205859"/>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Die Implementierung robuster Sicherheitsmaßnahmen ist entscheidend für den Schutz sensibler Daten und die Aufrechterhaltung der Systemintegrität auf MCP-Servern. Hier sind grundlegende Praktiken:</a:t>
            </a:r>
            <a:endParaRPr lang="en-US" sz="1000" dirty="0"/>
          </a:p>
        </p:txBody>
      </p:sp>
      <p:sp>
        <p:nvSpPr>
          <p:cNvPr id="4" name="Shape 2"/>
          <p:cNvSpPr/>
          <p:nvPr/>
        </p:nvSpPr>
        <p:spPr>
          <a:xfrm>
            <a:off x="693301" y="1748314"/>
            <a:ext cx="6557486" cy="1155859"/>
          </a:xfrm>
          <a:prstGeom prst="roundRect">
            <a:avLst>
              <a:gd name="adj" fmla="val 6329"/>
            </a:avLst>
          </a:prstGeom>
          <a:solidFill>
            <a:srgbClr val="FFFFFF"/>
          </a:solidFill>
          <a:ln/>
        </p:spPr>
      </p:sp>
      <p:sp>
        <p:nvSpPr>
          <p:cNvPr id="5" name="Shape 3"/>
          <p:cNvSpPr/>
          <p:nvPr/>
        </p:nvSpPr>
        <p:spPr>
          <a:xfrm>
            <a:off x="693301" y="1733074"/>
            <a:ext cx="6557486" cy="60960"/>
          </a:xfrm>
          <a:prstGeom prst="roundRect">
            <a:avLst>
              <a:gd name="adj" fmla="val 88711"/>
            </a:avLst>
          </a:prstGeom>
          <a:solidFill>
            <a:srgbClr val="4950BC"/>
          </a:solidFill>
          <a:ln/>
        </p:spPr>
      </p:sp>
      <p:sp>
        <p:nvSpPr>
          <p:cNvPr id="6" name="Shape 4"/>
          <p:cNvSpPr/>
          <p:nvPr/>
        </p:nvSpPr>
        <p:spPr>
          <a:xfrm>
            <a:off x="3778925" y="1555194"/>
            <a:ext cx="386239" cy="386239"/>
          </a:xfrm>
          <a:prstGeom prst="roundRect">
            <a:avLst>
              <a:gd name="adj" fmla="val 236745"/>
            </a:avLst>
          </a:prstGeom>
          <a:solidFill>
            <a:srgbClr val="4950BC"/>
          </a:solidFill>
          <a:ln/>
        </p:spPr>
      </p:sp>
      <p:pic>
        <p:nvPicPr>
          <p:cNvPr id="7" name="Image 0" descr="preencoded.png"/>
          <p:cNvPicPr>
            <a:picLocks noChangeAspect="1"/>
          </p:cNvPicPr>
          <p:nvPr/>
        </p:nvPicPr>
        <p:blipFill>
          <a:blip r:embed="rId3"/>
          <a:stretch>
            <a:fillRect/>
          </a:stretch>
        </p:blipFill>
        <p:spPr>
          <a:xfrm>
            <a:off x="3894773" y="1651754"/>
            <a:ext cx="154424" cy="193119"/>
          </a:xfrm>
          <a:prstGeom prst="rect">
            <a:avLst/>
          </a:prstGeom>
        </p:spPr>
      </p:pic>
      <p:sp>
        <p:nvSpPr>
          <p:cNvPr id="8" name="Text 5"/>
          <p:cNvSpPr/>
          <p:nvPr/>
        </p:nvSpPr>
        <p:spPr>
          <a:xfrm>
            <a:off x="837248" y="2070140"/>
            <a:ext cx="265330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Authentifizierung &amp; Autorisierung</a:t>
            </a:r>
            <a:endParaRPr lang="en-US" sz="1250" dirty="0"/>
          </a:p>
        </p:txBody>
      </p:sp>
      <p:sp>
        <p:nvSpPr>
          <p:cNvPr id="9" name="Text 6"/>
          <p:cNvSpPr/>
          <p:nvPr/>
        </p:nvSpPr>
        <p:spPr>
          <a:xfrm>
            <a:off x="837248" y="2348508"/>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Strikte Kontrolle des Zugriffs auf Systeme und Daten durch robuste Identitätsprüfung und differenzierte Berechtigungsvergabe.</a:t>
            </a:r>
            <a:endParaRPr lang="en-US" sz="1000" dirty="0"/>
          </a:p>
        </p:txBody>
      </p:sp>
      <p:sp>
        <p:nvSpPr>
          <p:cNvPr id="10" name="Shape 7"/>
          <p:cNvSpPr/>
          <p:nvPr/>
        </p:nvSpPr>
        <p:spPr>
          <a:xfrm>
            <a:off x="7379494" y="1748314"/>
            <a:ext cx="6557605" cy="1155859"/>
          </a:xfrm>
          <a:prstGeom prst="roundRect">
            <a:avLst>
              <a:gd name="adj" fmla="val 6329"/>
            </a:avLst>
          </a:prstGeom>
          <a:solidFill>
            <a:srgbClr val="FFFFFF"/>
          </a:solidFill>
          <a:ln/>
        </p:spPr>
      </p:sp>
      <p:sp>
        <p:nvSpPr>
          <p:cNvPr id="11" name="Shape 8"/>
          <p:cNvSpPr/>
          <p:nvPr/>
        </p:nvSpPr>
        <p:spPr>
          <a:xfrm>
            <a:off x="7379494" y="1733074"/>
            <a:ext cx="6557605" cy="60960"/>
          </a:xfrm>
          <a:prstGeom prst="roundRect">
            <a:avLst>
              <a:gd name="adj" fmla="val 88711"/>
            </a:avLst>
          </a:prstGeom>
          <a:solidFill>
            <a:srgbClr val="4950BC"/>
          </a:solidFill>
          <a:ln/>
        </p:spPr>
      </p:sp>
      <p:sp>
        <p:nvSpPr>
          <p:cNvPr id="12" name="Shape 9"/>
          <p:cNvSpPr/>
          <p:nvPr/>
        </p:nvSpPr>
        <p:spPr>
          <a:xfrm>
            <a:off x="10465118" y="1555194"/>
            <a:ext cx="386239" cy="386239"/>
          </a:xfrm>
          <a:prstGeom prst="roundRect">
            <a:avLst>
              <a:gd name="adj" fmla="val 236745"/>
            </a:avLst>
          </a:prstGeom>
          <a:solidFill>
            <a:srgbClr val="4950BC"/>
          </a:solidFill>
          <a:ln/>
        </p:spPr>
      </p:sp>
      <p:pic>
        <p:nvPicPr>
          <p:cNvPr id="13" name="Image 1" descr="preencoded.png"/>
          <p:cNvPicPr>
            <a:picLocks noChangeAspect="1"/>
          </p:cNvPicPr>
          <p:nvPr/>
        </p:nvPicPr>
        <p:blipFill>
          <a:blip r:embed="rId4"/>
          <a:stretch>
            <a:fillRect/>
          </a:stretch>
        </p:blipFill>
        <p:spPr>
          <a:xfrm>
            <a:off x="10580965" y="1651754"/>
            <a:ext cx="154424" cy="193119"/>
          </a:xfrm>
          <a:prstGeom prst="rect">
            <a:avLst/>
          </a:prstGeom>
        </p:spPr>
      </p:pic>
      <p:sp>
        <p:nvSpPr>
          <p:cNvPr id="14" name="Text 10"/>
          <p:cNvSpPr/>
          <p:nvPr/>
        </p:nvSpPr>
        <p:spPr>
          <a:xfrm>
            <a:off x="7523440" y="2070140"/>
            <a:ext cx="2148840"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Verschlüsselung (TLS/SSL)</a:t>
            </a:r>
            <a:endParaRPr lang="en-US" sz="1250" dirty="0"/>
          </a:p>
        </p:txBody>
      </p:sp>
      <p:sp>
        <p:nvSpPr>
          <p:cNvPr id="15" name="Text 11"/>
          <p:cNvSpPr/>
          <p:nvPr/>
        </p:nvSpPr>
        <p:spPr>
          <a:xfrm>
            <a:off x="7523440" y="2348508"/>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Schutz von Daten während der Übertragung und im Ruhezustand, um Vertraulichkeit und Integrität zu gewährleisten.</a:t>
            </a:r>
            <a:endParaRPr lang="en-US" sz="1000" dirty="0"/>
          </a:p>
        </p:txBody>
      </p:sp>
      <p:sp>
        <p:nvSpPr>
          <p:cNvPr id="16" name="Shape 12"/>
          <p:cNvSpPr/>
          <p:nvPr/>
        </p:nvSpPr>
        <p:spPr>
          <a:xfrm>
            <a:off x="693301" y="3225998"/>
            <a:ext cx="6557486" cy="1155859"/>
          </a:xfrm>
          <a:prstGeom prst="roundRect">
            <a:avLst>
              <a:gd name="adj" fmla="val 6329"/>
            </a:avLst>
          </a:prstGeom>
          <a:solidFill>
            <a:srgbClr val="FFFFFF"/>
          </a:solidFill>
          <a:ln/>
        </p:spPr>
      </p:sp>
      <p:sp>
        <p:nvSpPr>
          <p:cNvPr id="17" name="Shape 13"/>
          <p:cNvSpPr/>
          <p:nvPr/>
        </p:nvSpPr>
        <p:spPr>
          <a:xfrm>
            <a:off x="693301" y="3210758"/>
            <a:ext cx="6557486" cy="60960"/>
          </a:xfrm>
          <a:prstGeom prst="roundRect">
            <a:avLst>
              <a:gd name="adj" fmla="val 88711"/>
            </a:avLst>
          </a:prstGeom>
          <a:solidFill>
            <a:srgbClr val="4950BC"/>
          </a:solidFill>
          <a:ln/>
        </p:spPr>
      </p:sp>
      <p:sp>
        <p:nvSpPr>
          <p:cNvPr id="18" name="Shape 14"/>
          <p:cNvSpPr/>
          <p:nvPr/>
        </p:nvSpPr>
        <p:spPr>
          <a:xfrm>
            <a:off x="3778925" y="3032879"/>
            <a:ext cx="386239" cy="386239"/>
          </a:xfrm>
          <a:prstGeom prst="roundRect">
            <a:avLst>
              <a:gd name="adj" fmla="val 236745"/>
            </a:avLst>
          </a:prstGeom>
          <a:solidFill>
            <a:srgbClr val="4950BC"/>
          </a:solidFill>
          <a:ln/>
        </p:spPr>
      </p:sp>
      <p:pic>
        <p:nvPicPr>
          <p:cNvPr id="19" name="Image 2" descr="preencoded.png"/>
          <p:cNvPicPr>
            <a:picLocks noChangeAspect="1"/>
          </p:cNvPicPr>
          <p:nvPr/>
        </p:nvPicPr>
        <p:blipFill>
          <a:blip r:embed="rId5"/>
          <a:stretch>
            <a:fillRect/>
          </a:stretch>
        </p:blipFill>
        <p:spPr>
          <a:xfrm>
            <a:off x="3894773" y="3129439"/>
            <a:ext cx="154424" cy="193119"/>
          </a:xfrm>
          <a:prstGeom prst="rect">
            <a:avLst/>
          </a:prstGeom>
        </p:spPr>
      </p:pic>
      <p:sp>
        <p:nvSpPr>
          <p:cNvPr id="20" name="Text 15"/>
          <p:cNvSpPr/>
          <p:nvPr/>
        </p:nvSpPr>
        <p:spPr>
          <a:xfrm>
            <a:off x="837248" y="3547824"/>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Input Validation</a:t>
            </a:r>
            <a:endParaRPr lang="en-US" sz="1250" dirty="0"/>
          </a:p>
        </p:txBody>
      </p:sp>
      <p:sp>
        <p:nvSpPr>
          <p:cNvPr id="21" name="Text 16"/>
          <p:cNvSpPr/>
          <p:nvPr/>
        </p:nvSpPr>
        <p:spPr>
          <a:xfrm>
            <a:off x="837248" y="3826193"/>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Überprüfung und Bereinigung aller Benutzereingaben, um Angriffe wie SQL-Injections oder Cross-Site Scripting zu verhindern.</a:t>
            </a:r>
            <a:endParaRPr lang="en-US" sz="1000" dirty="0"/>
          </a:p>
        </p:txBody>
      </p:sp>
      <p:sp>
        <p:nvSpPr>
          <p:cNvPr id="22" name="Shape 17"/>
          <p:cNvSpPr/>
          <p:nvPr/>
        </p:nvSpPr>
        <p:spPr>
          <a:xfrm>
            <a:off x="7379494" y="3225998"/>
            <a:ext cx="6557605" cy="1155859"/>
          </a:xfrm>
          <a:prstGeom prst="roundRect">
            <a:avLst>
              <a:gd name="adj" fmla="val 6329"/>
            </a:avLst>
          </a:prstGeom>
          <a:solidFill>
            <a:srgbClr val="FFFFFF"/>
          </a:solidFill>
          <a:ln/>
        </p:spPr>
      </p:sp>
      <p:sp>
        <p:nvSpPr>
          <p:cNvPr id="23" name="Shape 18"/>
          <p:cNvSpPr/>
          <p:nvPr/>
        </p:nvSpPr>
        <p:spPr>
          <a:xfrm>
            <a:off x="7379494" y="3210758"/>
            <a:ext cx="6557605" cy="60960"/>
          </a:xfrm>
          <a:prstGeom prst="roundRect">
            <a:avLst>
              <a:gd name="adj" fmla="val 88711"/>
            </a:avLst>
          </a:prstGeom>
          <a:solidFill>
            <a:srgbClr val="4950BC"/>
          </a:solidFill>
          <a:ln/>
        </p:spPr>
      </p:sp>
      <p:sp>
        <p:nvSpPr>
          <p:cNvPr id="24" name="Shape 19"/>
          <p:cNvSpPr/>
          <p:nvPr/>
        </p:nvSpPr>
        <p:spPr>
          <a:xfrm>
            <a:off x="10465118" y="3032879"/>
            <a:ext cx="386239" cy="386239"/>
          </a:xfrm>
          <a:prstGeom prst="roundRect">
            <a:avLst>
              <a:gd name="adj" fmla="val 236745"/>
            </a:avLst>
          </a:prstGeom>
          <a:solidFill>
            <a:srgbClr val="4950BC"/>
          </a:solidFill>
          <a:ln/>
        </p:spPr>
      </p:sp>
      <p:pic>
        <p:nvPicPr>
          <p:cNvPr id="25" name="Image 3" descr="preencoded.png"/>
          <p:cNvPicPr>
            <a:picLocks noChangeAspect="1"/>
          </p:cNvPicPr>
          <p:nvPr/>
        </p:nvPicPr>
        <p:blipFill>
          <a:blip r:embed="rId6"/>
          <a:stretch>
            <a:fillRect/>
          </a:stretch>
        </p:blipFill>
        <p:spPr>
          <a:xfrm>
            <a:off x="10580965" y="3129439"/>
            <a:ext cx="154424" cy="193119"/>
          </a:xfrm>
          <a:prstGeom prst="rect">
            <a:avLst/>
          </a:prstGeom>
        </p:spPr>
      </p:pic>
      <p:sp>
        <p:nvSpPr>
          <p:cNvPr id="26" name="Text 20"/>
          <p:cNvSpPr/>
          <p:nvPr/>
        </p:nvSpPr>
        <p:spPr>
          <a:xfrm>
            <a:off x="7523440" y="3547824"/>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Rate Limiting</a:t>
            </a:r>
            <a:endParaRPr lang="en-US" sz="1250" dirty="0"/>
          </a:p>
        </p:txBody>
      </p:sp>
      <p:sp>
        <p:nvSpPr>
          <p:cNvPr id="27" name="Text 21"/>
          <p:cNvSpPr/>
          <p:nvPr/>
        </p:nvSpPr>
        <p:spPr>
          <a:xfrm>
            <a:off x="7523440" y="3826193"/>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Begrenzung der Anzahl von Anfragen, die ein Benutzer oder System in einem bestimmten Zeitraum stellen kann, zur Abwehr von DoS-Angriffen.</a:t>
            </a:r>
            <a:endParaRPr lang="en-US" sz="1000" dirty="0"/>
          </a:p>
        </p:txBody>
      </p:sp>
      <p:sp>
        <p:nvSpPr>
          <p:cNvPr id="28" name="Shape 22"/>
          <p:cNvSpPr/>
          <p:nvPr/>
        </p:nvSpPr>
        <p:spPr>
          <a:xfrm>
            <a:off x="693301" y="4703683"/>
            <a:ext cx="6557486" cy="1155859"/>
          </a:xfrm>
          <a:prstGeom prst="roundRect">
            <a:avLst>
              <a:gd name="adj" fmla="val 6329"/>
            </a:avLst>
          </a:prstGeom>
          <a:solidFill>
            <a:srgbClr val="FFFFFF"/>
          </a:solidFill>
          <a:ln/>
        </p:spPr>
      </p:sp>
      <p:sp>
        <p:nvSpPr>
          <p:cNvPr id="29" name="Shape 23"/>
          <p:cNvSpPr/>
          <p:nvPr/>
        </p:nvSpPr>
        <p:spPr>
          <a:xfrm>
            <a:off x="693301" y="4688443"/>
            <a:ext cx="6557486" cy="60960"/>
          </a:xfrm>
          <a:prstGeom prst="roundRect">
            <a:avLst>
              <a:gd name="adj" fmla="val 88711"/>
            </a:avLst>
          </a:prstGeom>
          <a:solidFill>
            <a:srgbClr val="4950BC"/>
          </a:solidFill>
          <a:ln/>
        </p:spPr>
      </p:sp>
      <p:sp>
        <p:nvSpPr>
          <p:cNvPr id="30" name="Shape 24"/>
          <p:cNvSpPr/>
          <p:nvPr/>
        </p:nvSpPr>
        <p:spPr>
          <a:xfrm>
            <a:off x="3778925" y="4510564"/>
            <a:ext cx="386239" cy="386239"/>
          </a:xfrm>
          <a:prstGeom prst="roundRect">
            <a:avLst>
              <a:gd name="adj" fmla="val 236745"/>
            </a:avLst>
          </a:prstGeom>
          <a:solidFill>
            <a:srgbClr val="4950BC"/>
          </a:solidFill>
          <a:ln/>
        </p:spPr>
      </p:sp>
      <p:pic>
        <p:nvPicPr>
          <p:cNvPr id="31" name="Image 4" descr="preencoded.png"/>
          <p:cNvPicPr>
            <a:picLocks noChangeAspect="1"/>
          </p:cNvPicPr>
          <p:nvPr/>
        </p:nvPicPr>
        <p:blipFill>
          <a:blip r:embed="rId7"/>
          <a:stretch>
            <a:fillRect/>
          </a:stretch>
        </p:blipFill>
        <p:spPr>
          <a:xfrm>
            <a:off x="3894773" y="4607123"/>
            <a:ext cx="154424" cy="193119"/>
          </a:xfrm>
          <a:prstGeom prst="rect">
            <a:avLst/>
          </a:prstGeom>
        </p:spPr>
      </p:pic>
      <p:sp>
        <p:nvSpPr>
          <p:cNvPr id="32" name="Text 25"/>
          <p:cNvSpPr/>
          <p:nvPr/>
        </p:nvSpPr>
        <p:spPr>
          <a:xfrm>
            <a:off x="837248" y="5025509"/>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Audit Logging</a:t>
            </a:r>
            <a:endParaRPr lang="en-US" sz="1250" dirty="0"/>
          </a:p>
        </p:txBody>
      </p:sp>
      <p:sp>
        <p:nvSpPr>
          <p:cNvPr id="33" name="Text 26"/>
          <p:cNvSpPr/>
          <p:nvPr/>
        </p:nvSpPr>
        <p:spPr>
          <a:xfrm>
            <a:off x="837248" y="5303877"/>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Umfassende Protokollierung aller sicherheitsrelevanten Ereignisse zur Nachverfolgung, Analyse und Erkennung von Anomalien.</a:t>
            </a:r>
            <a:endParaRPr lang="en-US" sz="1000" dirty="0"/>
          </a:p>
        </p:txBody>
      </p:sp>
      <p:sp>
        <p:nvSpPr>
          <p:cNvPr id="34" name="Shape 27"/>
          <p:cNvSpPr/>
          <p:nvPr/>
        </p:nvSpPr>
        <p:spPr>
          <a:xfrm>
            <a:off x="7379494" y="4703683"/>
            <a:ext cx="6557605" cy="1155859"/>
          </a:xfrm>
          <a:prstGeom prst="roundRect">
            <a:avLst>
              <a:gd name="adj" fmla="val 6329"/>
            </a:avLst>
          </a:prstGeom>
          <a:solidFill>
            <a:srgbClr val="FFFFFF"/>
          </a:solidFill>
          <a:ln/>
        </p:spPr>
      </p:sp>
      <p:sp>
        <p:nvSpPr>
          <p:cNvPr id="35" name="Shape 28"/>
          <p:cNvSpPr/>
          <p:nvPr/>
        </p:nvSpPr>
        <p:spPr>
          <a:xfrm>
            <a:off x="7379494" y="4688443"/>
            <a:ext cx="6557605" cy="60960"/>
          </a:xfrm>
          <a:prstGeom prst="roundRect">
            <a:avLst>
              <a:gd name="adj" fmla="val 88711"/>
            </a:avLst>
          </a:prstGeom>
          <a:solidFill>
            <a:srgbClr val="4950BC"/>
          </a:solidFill>
          <a:ln/>
        </p:spPr>
      </p:sp>
      <p:sp>
        <p:nvSpPr>
          <p:cNvPr id="36" name="Shape 29"/>
          <p:cNvSpPr/>
          <p:nvPr/>
        </p:nvSpPr>
        <p:spPr>
          <a:xfrm>
            <a:off x="10465118" y="4510564"/>
            <a:ext cx="386239" cy="386239"/>
          </a:xfrm>
          <a:prstGeom prst="roundRect">
            <a:avLst>
              <a:gd name="adj" fmla="val 236745"/>
            </a:avLst>
          </a:prstGeom>
          <a:solidFill>
            <a:srgbClr val="4950BC"/>
          </a:solidFill>
          <a:ln/>
        </p:spPr>
      </p:sp>
      <p:pic>
        <p:nvPicPr>
          <p:cNvPr id="37" name="Image 5" descr="preencoded.png"/>
          <p:cNvPicPr>
            <a:picLocks noChangeAspect="1"/>
          </p:cNvPicPr>
          <p:nvPr/>
        </p:nvPicPr>
        <p:blipFill>
          <a:blip r:embed="rId8"/>
          <a:stretch>
            <a:fillRect/>
          </a:stretch>
        </p:blipFill>
        <p:spPr>
          <a:xfrm>
            <a:off x="10580965" y="4607123"/>
            <a:ext cx="154424" cy="193119"/>
          </a:xfrm>
          <a:prstGeom prst="rect">
            <a:avLst/>
          </a:prstGeom>
        </p:spPr>
      </p:pic>
      <p:sp>
        <p:nvSpPr>
          <p:cNvPr id="38" name="Text 30"/>
          <p:cNvSpPr/>
          <p:nvPr/>
        </p:nvSpPr>
        <p:spPr>
          <a:xfrm>
            <a:off x="7523440" y="5025509"/>
            <a:ext cx="1932622"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Secure Coding Practices</a:t>
            </a:r>
            <a:endParaRPr lang="en-US" sz="1250" dirty="0"/>
          </a:p>
        </p:txBody>
      </p:sp>
      <p:sp>
        <p:nvSpPr>
          <p:cNvPr id="39" name="Text 31"/>
          <p:cNvSpPr/>
          <p:nvPr/>
        </p:nvSpPr>
        <p:spPr>
          <a:xfrm>
            <a:off x="7523440" y="5303877"/>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Entwicklung von Software unter Berücksichtigung von Sicherheitsprinzipien, um Schwachstellen bereits im Entstehungsprozess zu vermeiden.</a:t>
            </a:r>
            <a:endParaRPr lang="en-US" sz="1000" dirty="0"/>
          </a:p>
        </p:txBody>
      </p:sp>
      <p:sp>
        <p:nvSpPr>
          <p:cNvPr id="40" name="Shape 32"/>
          <p:cNvSpPr/>
          <p:nvPr/>
        </p:nvSpPr>
        <p:spPr>
          <a:xfrm>
            <a:off x="693301" y="6181368"/>
            <a:ext cx="6557486" cy="1155859"/>
          </a:xfrm>
          <a:prstGeom prst="roundRect">
            <a:avLst>
              <a:gd name="adj" fmla="val 6329"/>
            </a:avLst>
          </a:prstGeom>
          <a:solidFill>
            <a:srgbClr val="FFFFFF"/>
          </a:solidFill>
          <a:ln/>
        </p:spPr>
      </p:sp>
      <p:sp>
        <p:nvSpPr>
          <p:cNvPr id="41" name="Shape 33"/>
          <p:cNvSpPr/>
          <p:nvPr/>
        </p:nvSpPr>
        <p:spPr>
          <a:xfrm>
            <a:off x="693301" y="6166128"/>
            <a:ext cx="6557486" cy="60960"/>
          </a:xfrm>
          <a:prstGeom prst="roundRect">
            <a:avLst>
              <a:gd name="adj" fmla="val 88711"/>
            </a:avLst>
          </a:prstGeom>
          <a:solidFill>
            <a:srgbClr val="4950BC"/>
          </a:solidFill>
          <a:ln/>
        </p:spPr>
      </p:sp>
      <p:sp>
        <p:nvSpPr>
          <p:cNvPr id="42" name="Shape 34"/>
          <p:cNvSpPr/>
          <p:nvPr/>
        </p:nvSpPr>
        <p:spPr>
          <a:xfrm>
            <a:off x="3778925" y="5988248"/>
            <a:ext cx="386239" cy="386239"/>
          </a:xfrm>
          <a:prstGeom prst="roundRect">
            <a:avLst>
              <a:gd name="adj" fmla="val 236745"/>
            </a:avLst>
          </a:prstGeom>
          <a:solidFill>
            <a:srgbClr val="4950BC"/>
          </a:solidFill>
          <a:ln/>
        </p:spPr>
      </p:sp>
      <p:pic>
        <p:nvPicPr>
          <p:cNvPr id="43" name="Image 6" descr="preencoded.png"/>
          <p:cNvPicPr>
            <a:picLocks noChangeAspect="1"/>
          </p:cNvPicPr>
          <p:nvPr/>
        </p:nvPicPr>
        <p:blipFill>
          <a:blip r:embed="rId9"/>
          <a:stretch>
            <a:fillRect/>
          </a:stretch>
        </p:blipFill>
        <p:spPr>
          <a:xfrm>
            <a:off x="3894773" y="6084808"/>
            <a:ext cx="154424" cy="193119"/>
          </a:xfrm>
          <a:prstGeom prst="rect">
            <a:avLst/>
          </a:prstGeom>
        </p:spPr>
      </p:pic>
      <p:sp>
        <p:nvSpPr>
          <p:cNvPr id="44" name="Text 35"/>
          <p:cNvSpPr/>
          <p:nvPr/>
        </p:nvSpPr>
        <p:spPr>
          <a:xfrm>
            <a:off x="837248" y="6503194"/>
            <a:ext cx="2081927"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Vulnerability Management</a:t>
            </a:r>
            <a:endParaRPr lang="en-US" sz="1250" dirty="0"/>
          </a:p>
        </p:txBody>
      </p:sp>
      <p:sp>
        <p:nvSpPr>
          <p:cNvPr id="45" name="Text 36"/>
          <p:cNvSpPr/>
          <p:nvPr/>
        </p:nvSpPr>
        <p:spPr>
          <a:xfrm>
            <a:off x="837248" y="6781562"/>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Regelmäßige Identifizierung, Bewertung und Behebung von Sicherheitslücken in Systemen und Anwendungen.</a:t>
            </a:r>
            <a:endParaRPr lang="en-US" sz="1000" dirty="0"/>
          </a:p>
        </p:txBody>
      </p:sp>
      <p:sp>
        <p:nvSpPr>
          <p:cNvPr id="46" name="Shape 37"/>
          <p:cNvSpPr/>
          <p:nvPr/>
        </p:nvSpPr>
        <p:spPr>
          <a:xfrm>
            <a:off x="7379494" y="6181368"/>
            <a:ext cx="6557605" cy="1155859"/>
          </a:xfrm>
          <a:prstGeom prst="roundRect">
            <a:avLst>
              <a:gd name="adj" fmla="val 6329"/>
            </a:avLst>
          </a:prstGeom>
          <a:solidFill>
            <a:srgbClr val="FFFFFF"/>
          </a:solidFill>
          <a:ln/>
        </p:spPr>
      </p:sp>
      <p:sp>
        <p:nvSpPr>
          <p:cNvPr id="47" name="Shape 38"/>
          <p:cNvSpPr/>
          <p:nvPr/>
        </p:nvSpPr>
        <p:spPr>
          <a:xfrm>
            <a:off x="7379494" y="6166128"/>
            <a:ext cx="6557605" cy="60960"/>
          </a:xfrm>
          <a:prstGeom prst="roundRect">
            <a:avLst>
              <a:gd name="adj" fmla="val 88711"/>
            </a:avLst>
          </a:prstGeom>
          <a:solidFill>
            <a:srgbClr val="4950BC"/>
          </a:solidFill>
          <a:ln/>
        </p:spPr>
      </p:sp>
      <p:sp>
        <p:nvSpPr>
          <p:cNvPr id="48" name="Shape 39"/>
          <p:cNvSpPr/>
          <p:nvPr/>
        </p:nvSpPr>
        <p:spPr>
          <a:xfrm>
            <a:off x="10465118" y="5988248"/>
            <a:ext cx="386239" cy="386239"/>
          </a:xfrm>
          <a:prstGeom prst="roundRect">
            <a:avLst>
              <a:gd name="adj" fmla="val 236745"/>
            </a:avLst>
          </a:prstGeom>
          <a:solidFill>
            <a:srgbClr val="4950BC"/>
          </a:solidFill>
          <a:ln/>
        </p:spPr>
      </p:sp>
      <p:pic>
        <p:nvPicPr>
          <p:cNvPr id="49" name="Image 7" descr="preencoded.png"/>
          <p:cNvPicPr>
            <a:picLocks noChangeAspect="1"/>
          </p:cNvPicPr>
          <p:nvPr/>
        </p:nvPicPr>
        <p:blipFill>
          <a:blip r:embed="rId10"/>
          <a:stretch>
            <a:fillRect/>
          </a:stretch>
        </p:blipFill>
        <p:spPr>
          <a:xfrm>
            <a:off x="10580965" y="6084808"/>
            <a:ext cx="154424" cy="193119"/>
          </a:xfrm>
          <a:prstGeom prst="rect">
            <a:avLst/>
          </a:prstGeom>
        </p:spPr>
      </p:pic>
      <p:sp>
        <p:nvSpPr>
          <p:cNvPr id="50" name="Text 40"/>
          <p:cNvSpPr/>
          <p:nvPr/>
        </p:nvSpPr>
        <p:spPr>
          <a:xfrm>
            <a:off x="7523440" y="6503194"/>
            <a:ext cx="1861066"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Zero-Trust Architecture</a:t>
            </a:r>
            <a:endParaRPr lang="en-US" sz="1250" dirty="0"/>
          </a:p>
        </p:txBody>
      </p:sp>
      <p:sp>
        <p:nvSpPr>
          <p:cNvPr id="51" name="Text 41"/>
          <p:cNvSpPr/>
          <p:nvPr/>
        </p:nvSpPr>
        <p:spPr>
          <a:xfrm>
            <a:off x="7523440" y="6781562"/>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Ein Sicherheitsmodell, das grundsätzlich keinem Gerät oder Benutzer innerhalb oder außerhalb des Netzwerks vertraut und alles verifiziert.</a:t>
            </a:r>
            <a:endParaRPr lang="en-US" sz="1000" dirty="0"/>
          </a:p>
        </p:txBody>
      </p:sp>
      <p:sp>
        <p:nvSpPr>
          <p:cNvPr id="52" name="Text 42"/>
          <p:cNvSpPr/>
          <p:nvPr/>
        </p:nvSpPr>
        <p:spPr>
          <a:xfrm>
            <a:off x="693301" y="7482007"/>
            <a:ext cx="13243798" cy="205859"/>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Die konsequente Anwendung dieser Maßnahmen trägt maßgeblich zur Resilienz der MCP-Server-Infrastruktur bei und schützt vor einer Vielzahl von Cyberbedrohungen.</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4276"/>
            <a:ext cx="989718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Definition und Grundlagen von MCP</a:t>
            </a:r>
            <a:endParaRPr lang="en-US" sz="4450" dirty="0"/>
          </a:p>
        </p:txBody>
      </p:sp>
      <p:sp>
        <p:nvSpPr>
          <p:cNvPr id="3" name="Text 1"/>
          <p:cNvSpPr/>
          <p:nvPr/>
        </p:nvSpPr>
        <p:spPr>
          <a:xfrm>
            <a:off x="793790" y="203668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Das Model Context Protocol (MCP) ist ein zukunftsweisender offener Standard, der entwickelt wurde, um die Interaktion von KI-Anwendungen mit externen Systemen radikal zu vereinfachen und zu sichern. Es adressiert das komplexe Integrationsproblem und bietet eine universelle Lösung:</a:t>
            </a:r>
            <a:endParaRPr lang="en-US" sz="1750" dirty="0"/>
          </a:p>
        </p:txBody>
      </p:sp>
      <p:pic>
        <p:nvPicPr>
          <p:cNvPr id="4" name="Image 0" descr="preencoded.png"/>
          <p:cNvPicPr>
            <a:picLocks noChangeAspect="1"/>
          </p:cNvPicPr>
          <p:nvPr/>
        </p:nvPicPr>
        <p:blipFill>
          <a:blip r:embed="rId3"/>
          <a:stretch>
            <a:fillRect/>
          </a:stretch>
        </p:blipFill>
        <p:spPr>
          <a:xfrm>
            <a:off x="878800" y="3345061"/>
            <a:ext cx="340162" cy="425291"/>
          </a:xfrm>
          <a:prstGeom prst="rect">
            <a:avLst/>
          </a:prstGeom>
        </p:spPr>
      </p:pic>
      <p:sp>
        <p:nvSpPr>
          <p:cNvPr id="5" name="Text 2"/>
          <p:cNvSpPr/>
          <p:nvPr/>
        </p:nvSpPr>
        <p:spPr>
          <a:xfrm>
            <a:off x="1530906" y="3380542"/>
            <a:ext cx="440697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Offener Standard von Anthropic</a:t>
            </a:r>
            <a:endParaRPr lang="en-US" sz="2200" dirty="0"/>
          </a:p>
        </p:txBody>
      </p:sp>
      <p:sp>
        <p:nvSpPr>
          <p:cNvPr id="6" name="Text 3"/>
          <p:cNvSpPr/>
          <p:nvPr/>
        </p:nvSpPr>
        <p:spPr>
          <a:xfrm>
            <a:off x="1530906" y="3870960"/>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Eine Initiative von Anthropic, die auf Transparenz und Kollaboration setzt, um eine breite Akzeptanz und Weiterentwicklung zu fördern.</a:t>
            </a:r>
            <a:endParaRPr lang="en-US" sz="1750" dirty="0"/>
          </a:p>
        </p:txBody>
      </p:sp>
      <p:pic>
        <p:nvPicPr>
          <p:cNvPr id="7" name="Image 1" descr="preencoded.png"/>
          <p:cNvPicPr>
            <a:picLocks noChangeAspect="1"/>
          </p:cNvPicPr>
          <p:nvPr/>
        </p:nvPicPr>
        <p:blipFill>
          <a:blip r:embed="rId3"/>
          <a:stretch>
            <a:fillRect/>
          </a:stretch>
        </p:blipFill>
        <p:spPr>
          <a:xfrm>
            <a:off x="7541895" y="3345061"/>
            <a:ext cx="340162" cy="425291"/>
          </a:xfrm>
          <a:prstGeom prst="rect">
            <a:avLst/>
          </a:prstGeom>
        </p:spPr>
      </p:pic>
      <p:sp>
        <p:nvSpPr>
          <p:cNvPr id="8" name="Text 4"/>
          <p:cNvSpPr/>
          <p:nvPr/>
        </p:nvSpPr>
        <p:spPr>
          <a:xfrm>
            <a:off x="8194000" y="3380542"/>
            <a:ext cx="371522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Sichere AI-Kommunikation</a:t>
            </a:r>
            <a:endParaRPr lang="en-US" sz="2200" dirty="0"/>
          </a:p>
        </p:txBody>
      </p:sp>
      <p:sp>
        <p:nvSpPr>
          <p:cNvPr id="9" name="Text 5"/>
          <p:cNvSpPr/>
          <p:nvPr/>
        </p:nvSpPr>
        <p:spPr>
          <a:xfrm>
            <a:off x="8194000" y="3870960"/>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Ermöglicht AI-Anwendungen eine zuverlässige und geschützte Kommunikation mit unterschiedlichsten externen Systemen und Diensten.</a:t>
            </a:r>
            <a:endParaRPr lang="en-US" sz="1750" dirty="0"/>
          </a:p>
        </p:txBody>
      </p:sp>
      <p:pic>
        <p:nvPicPr>
          <p:cNvPr id="10" name="Image 2" descr="preencoded.png"/>
          <p:cNvPicPr>
            <a:picLocks noChangeAspect="1"/>
          </p:cNvPicPr>
          <p:nvPr/>
        </p:nvPicPr>
        <p:blipFill>
          <a:blip r:embed="rId3"/>
          <a:stretch>
            <a:fillRect/>
          </a:stretch>
        </p:blipFill>
        <p:spPr>
          <a:xfrm>
            <a:off x="878800" y="5377815"/>
            <a:ext cx="340162" cy="425291"/>
          </a:xfrm>
          <a:prstGeom prst="rect">
            <a:avLst/>
          </a:prstGeom>
        </p:spPr>
      </p:pic>
      <p:sp>
        <p:nvSpPr>
          <p:cNvPr id="11" name="Text 6"/>
          <p:cNvSpPr/>
          <p:nvPr/>
        </p:nvSpPr>
        <p:spPr>
          <a:xfrm>
            <a:off x="1530906" y="5413296"/>
            <a:ext cx="402050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Lösung für das N×M Problem</a:t>
            </a:r>
            <a:endParaRPr lang="en-US" sz="2200" dirty="0"/>
          </a:p>
        </p:txBody>
      </p:sp>
      <p:sp>
        <p:nvSpPr>
          <p:cNvPr id="12" name="Text 7"/>
          <p:cNvSpPr/>
          <p:nvPr/>
        </p:nvSpPr>
        <p:spPr>
          <a:xfrm>
            <a:off x="1530906" y="5903714"/>
            <a:ext cx="564249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Bietet einen universellen "Connector", der die exponentiell wachsende Komplexität bei der Anbindung mehrerer AI-Modelle an diverse Systeme reduziert.</a:t>
            </a:r>
            <a:endParaRPr lang="en-US" sz="1750" dirty="0"/>
          </a:p>
        </p:txBody>
      </p:sp>
      <p:pic>
        <p:nvPicPr>
          <p:cNvPr id="13" name="Image 3" descr="preencoded.png"/>
          <p:cNvPicPr>
            <a:picLocks noChangeAspect="1"/>
          </p:cNvPicPr>
          <p:nvPr/>
        </p:nvPicPr>
        <p:blipFill>
          <a:blip r:embed="rId3"/>
          <a:stretch>
            <a:fillRect/>
          </a:stretch>
        </p:blipFill>
        <p:spPr>
          <a:xfrm>
            <a:off x="7541895" y="5377815"/>
            <a:ext cx="340162" cy="425291"/>
          </a:xfrm>
          <a:prstGeom prst="rect">
            <a:avLst/>
          </a:prstGeom>
        </p:spPr>
      </p:pic>
      <p:sp>
        <p:nvSpPr>
          <p:cNvPr id="14" name="Text 8"/>
          <p:cNvSpPr/>
          <p:nvPr/>
        </p:nvSpPr>
        <p:spPr>
          <a:xfrm>
            <a:off x="8194000" y="5413296"/>
            <a:ext cx="430649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Entwicklung und Verfügbarkeit</a:t>
            </a:r>
            <a:endParaRPr lang="en-US" sz="2200" dirty="0"/>
          </a:p>
        </p:txBody>
      </p:sp>
      <p:sp>
        <p:nvSpPr>
          <p:cNvPr id="15" name="Text 9"/>
          <p:cNvSpPr/>
          <p:nvPr/>
        </p:nvSpPr>
        <p:spPr>
          <a:xfrm>
            <a:off x="8194000" y="5903714"/>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Das Protokoll wurde 2024 entwickelt und ist als Open-Source-Projekt öffentlich zugänglich, was eine schnelle Adaption ermöglicht.</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655201" y="514826"/>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000000"/>
                </a:solidFill>
                <a:latin typeface="Inter Bold" pitchFamily="34" charset="0"/>
                <a:ea typeface="Inter Bold" pitchFamily="34" charset="-122"/>
                <a:cs typeface="Inter Bold" pitchFamily="34" charset="-120"/>
              </a:rPr>
              <a:t>Abschnitt 10</a:t>
            </a:r>
            <a:endParaRPr lang="en-US" sz="1150" dirty="0"/>
          </a:p>
        </p:txBody>
      </p:sp>
      <p:sp>
        <p:nvSpPr>
          <p:cNvPr id="3" name="Text 1"/>
          <p:cNvSpPr/>
          <p:nvPr/>
        </p:nvSpPr>
        <p:spPr>
          <a:xfrm>
            <a:off x="655201" y="826651"/>
            <a:ext cx="3933587" cy="380167"/>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Inter Bold" pitchFamily="34" charset="0"/>
                <a:ea typeface="Inter Bold" pitchFamily="34" charset="-122"/>
                <a:cs typeface="Inter Bold" pitchFamily="34" charset="-120"/>
              </a:rPr>
              <a:t>Performance-Optimierung</a:t>
            </a:r>
            <a:endParaRPr lang="en-US" sz="2350" dirty="0"/>
          </a:p>
        </p:txBody>
      </p:sp>
      <p:sp>
        <p:nvSpPr>
          <p:cNvPr id="4" name="Text 2"/>
          <p:cNvSpPr/>
          <p:nvPr/>
        </p:nvSpPr>
        <p:spPr>
          <a:xfrm>
            <a:off x="655201" y="1389340"/>
            <a:ext cx="13319998"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Für MCP-Server ist eine herausragende Performance entscheidend, um auch unter hoher Last reibungslos zu funktionieren. Durch gezielte Optimierungsmaßnahmen lassen sich die Antwortzeiten verbessern und die Ressourcennutzung maximieren.</a:t>
            </a:r>
            <a:endParaRPr lang="en-US" sz="950" dirty="0"/>
          </a:p>
        </p:txBody>
      </p:sp>
      <p:sp>
        <p:nvSpPr>
          <p:cNvPr id="5" name="Shape 3"/>
          <p:cNvSpPr/>
          <p:nvPr/>
        </p:nvSpPr>
        <p:spPr>
          <a:xfrm>
            <a:off x="655201" y="2098000"/>
            <a:ext cx="6599158" cy="1093589"/>
          </a:xfrm>
          <a:prstGeom prst="roundRect">
            <a:avLst>
              <a:gd name="adj" fmla="val 6689"/>
            </a:avLst>
          </a:prstGeom>
          <a:solidFill>
            <a:srgbClr val="FFFFFF"/>
          </a:solidFill>
          <a:ln/>
        </p:spPr>
      </p:sp>
      <p:sp>
        <p:nvSpPr>
          <p:cNvPr id="6" name="Shape 4"/>
          <p:cNvSpPr/>
          <p:nvPr/>
        </p:nvSpPr>
        <p:spPr>
          <a:xfrm>
            <a:off x="655201" y="2082760"/>
            <a:ext cx="6599158" cy="60960"/>
          </a:xfrm>
          <a:prstGeom prst="roundRect">
            <a:avLst>
              <a:gd name="adj" fmla="val 83842"/>
            </a:avLst>
          </a:prstGeom>
          <a:solidFill>
            <a:srgbClr val="4950BC"/>
          </a:solidFill>
          <a:ln/>
        </p:spPr>
      </p:sp>
      <p:sp>
        <p:nvSpPr>
          <p:cNvPr id="7" name="Shape 5"/>
          <p:cNvSpPr/>
          <p:nvPr/>
        </p:nvSpPr>
        <p:spPr>
          <a:xfrm>
            <a:off x="3772257" y="1915478"/>
            <a:ext cx="365046" cy="365046"/>
          </a:xfrm>
          <a:prstGeom prst="roundRect">
            <a:avLst>
              <a:gd name="adj" fmla="val 250489"/>
            </a:avLst>
          </a:prstGeom>
          <a:solidFill>
            <a:srgbClr val="4950BC"/>
          </a:solidFill>
          <a:ln/>
        </p:spPr>
      </p:sp>
      <p:pic>
        <p:nvPicPr>
          <p:cNvPr id="8" name="Image 0" descr="preencoded.png"/>
          <p:cNvPicPr>
            <a:picLocks noChangeAspect="1"/>
          </p:cNvPicPr>
          <p:nvPr/>
        </p:nvPicPr>
        <p:blipFill>
          <a:blip r:embed="rId3"/>
          <a:stretch>
            <a:fillRect/>
          </a:stretch>
        </p:blipFill>
        <p:spPr>
          <a:xfrm>
            <a:off x="3881795" y="2006679"/>
            <a:ext cx="145971" cy="182523"/>
          </a:xfrm>
          <a:prstGeom prst="rect">
            <a:avLst/>
          </a:prstGeom>
        </p:spPr>
      </p:pic>
      <p:sp>
        <p:nvSpPr>
          <p:cNvPr id="9" name="Text 6"/>
          <p:cNvSpPr/>
          <p:nvPr/>
        </p:nvSpPr>
        <p:spPr>
          <a:xfrm>
            <a:off x="792123" y="2402205"/>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Connection Pooling</a:t>
            </a:r>
            <a:endParaRPr lang="en-US" sz="1150" dirty="0"/>
          </a:p>
        </p:txBody>
      </p:sp>
      <p:sp>
        <p:nvSpPr>
          <p:cNvPr id="10" name="Text 7"/>
          <p:cNvSpPr/>
          <p:nvPr/>
        </p:nvSpPr>
        <p:spPr>
          <a:xfrm>
            <a:off x="792123" y="2665333"/>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Effiziente Wiederverwendung von Datenbankverbindungen zur Reduzierung des Overheads und zur Beschleunigung der Anfragenbearbeitung.</a:t>
            </a:r>
            <a:endParaRPr lang="en-US" sz="950" dirty="0"/>
          </a:p>
        </p:txBody>
      </p:sp>
      <p:sp>
        <p:nvSpPr>
          <p:cNvPr id="11" name="Shape 8"/>
          <p:cNvSpPr/>
          <p:nvPr/>
        </p:nvSpPr>
        <p:spPr>
          <a:xfrm>
            <a:off x="7376041" y="2098000"/>
            <a:ext cx="6599158" cy="1093589"/>
          </a:xfrm>
          <a:prstGeom prst="roundRect">
            <a:avLst>
              <a:gd name="adj" fmla="val 6689"/>
            </a:avLst>
          </a:prstGeom>
          <a:solidFill>
            <a:srgbClr val="FFFFFF"/>
          </a:solidFill>
          <a:ln/>
        </p:spPr>
      </p:sp>
      <p:sp>
        <p:nvSpPr>
          <p:cNvPr id="12" name="Shape 9"/>
          <p:cNvSpPr/>
          <p:nvPr/>
        </p:nvSpPr>
        <p:spPr>
          <a:xfrm>
            <a:off x="7376041" y="2082760"/>
            <a:ext cx="6599158" cy="60960"/>
          </a:xfrm>
          <a:prstGeom prst="roundRect">
            <a:avLst>
              <a:gd name="adj" fmla="val 83842"/>
            </a:avLst>
          </a:prstGeom>
          <a:solidFill>
            <a:srgbClr val="4950BC"/>
          </a:solidFill>
          <a:ln/>
        </p:spPr>
      </p:sp>
      <p:sp>
        <p:nvSpPr>
          <p:cNvPr id="13" name="Shape 10"/>
          <p:cNvSpPr/>
          <p:nvPr/>
        </p:nvSpPr>
        <p:spPr>
          <a:xfrm>
            <a:off x="10493097" y="1915478"/>
            <a:ext cx="365046" cy="365046"/>
          </a:xfrm>
          <a:prstGeom prst="roundRect">
            <a:avLst>
              <a:gd name="adj" fmla="val 250489"/>
            </a:avLst>
          </a:prstGeom>
          <a:solidFill>
            <a:srgbClr val="4950BC"/>
          </a:solidFill>
          <a:ln/>
        </p:spPr>
      </p:sp>
      <p:pic>
        <p:nvPicPr>
          <p:cNvPr id="14" name="Image 1" descr="preencoded.png"/>
          <p:cNvPicPr>
            <a:picLocks noChangeAspect="1"/>
          </p:cNvPicPr>
          <p:nvPr/>
        </p:nvPicPr>
        <p:blipFill>
          <a:blip r:embed="rId4"/>
          <a:stretch>
            <a:fillRect/>
          </a:stretch>
        </p:blipFill>
        <p:spPr>
          <a:xfrm>
            <a:off x="10602635" y="2006679"/>
            <a:ext cx="145971" cy="182523"/>
          </a:xfrm>
          <a:prstGeom prst="rect">
            <a:avLst/>
          </a:prstGeom>
        </p:spPr>
      </p:pic>
      <p:sp>
        <p:nvSpPr>
          <p:cNvPr id="15" name="Text 11"/>
          <p:cNvSpPr/>
          <p:nvPr/>
        </p:nvSpPr>
        <p:spPr>
          <a:xfrm>
            <a:off x="7512963" y="2402205"/>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Caching-Strategien</a:t>
            </a:r>
            <a:endParaRPr lang="en-US" sz="1150" dirty="0"/>
          </a:p>
        </p:txBody>
      </p:sp>
      <p:sp>
        <p:nvSpPr>
          <p:cNvPr id="16" name="Text 12"/>
          <p:cNvSpPr/>
          <p:nvPr/>
        </p:nvSpPr>
        <p:spPr>
          <a:xfrm>
            <a:off x="7512963" y="2665333"/>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Implementierung intelligenter Caching-Mechanismen für häufig abgerufene Daten, um die Ladezeiten drastisch zu verkürzen.</a:t>
            </a:r>
            <a:endParaRPr lang="en-US" sz="950" dirty="0"/>
          </a:p>
        </p:txBody>
      </p:sp>
      <p:sp>
        <p:nvSpPr>
          <p:cNvPr id="17" name="Shape 13"/>
          <p:cNvSpPr/>
          <p:nvPr/>
        </p:nvSpPr>
        <p:spPr>
          <a:xfrm>
            <a:off x="655201" y="3495794"/>
            <a:ext cx="6599158" cy="1093589"/>
          </a:xfrm>
          <a:prstGeom prst="roundRect">
            <a:avLst>
              <a:gd name="adj" fmla="val 6689"/>
            </a:avLst>
          </a:prstGeom>
          <a:solidFill>
            <a:srgbClr val="FFFFFF"/>
          </a:solidFill>
          <a:ln/>
        </p:spPr>
      </p:sp>
      <p:sp>
        <p:nvSpPr>
          <p:cNvPr id="18" name="Shape 14"/>
          <p:cNvSpPr/>
          <p:nvPr/>
        </p:nvSpPr>
        <p:spPr>
          <a:xfrm>
            <a:off x="655201" y="3480554"/>
            <a:ext cx="6599158" cy="60960"/>
          </a:xfrm>
          <a:prstGeom prst="roundRect">
            <a:avLst>
              <a:gd name="adj" fmla="val 83842"/>
            </a:avLst>
          </a:prstGeom>
          <a:solidFill>
            <a:srgbClr val="4950BC"/>
          </a:solidFill>
          <a:ln/>
        </p:spPr>
      </p:sp>
      <p:sp>
        <p:nvSpPr>
          <p:cNvPr id="19" name="Shape 15"/>
          <p:cNvSpPr/>
          <p:nvPr/>
        </p:nvSpPr>
        <p:spPr>
          <a:xfrm>
            <a:off x="3772257" y="3313271"/>
            <a:ext cx="365046" cy="365046"/>
          </a:xfrm>
          <a:prstGeom prst="roundRect">
            <a:avLst>
              <a:gd name="adj" fmla="val 250489"/>
            </a:avLst>
          </a:prstGeom>
          <a:solidFill>
            <a:srgbClr val="4950BC"/>
          </a:solidFill>
          <a:ln/>
        </p:spPr>
      </p:sp>
      <p:pic>
        <p:nvPicPr>
          <p:cNvPr id="20" name="Image 2" descr="preencoded.png"/>
          <p:cNvPicPr>
            <a:picLocks noChangeAspect="1"/>
          </p:cNvPicPr>
          <p:nvPr/>
        </p:nvPicPr>
        <p:blipFill>
          <a:blip r:embed="rId5"/>
          <a:stretch>
            <a:fillRect/>
          </a:stretch>
        </p:blipFill>
        <p:spPr>
          <a:xfrm>
            <a:off x="3881795" y="3404473"/>
            <a:ext cx="145971" cy="182523"/>
          </a:xfrm>
          <a:prstGeom prst="rect">
            <a:avLst/>
          </a:prstGeom>
        </p:spPr>
      </p:pic>
      <p:sp>
        <p:nvSpPr>
          <p:cNvPr id="21" name="Text 16"/>
          <p:cNvSpPr/>
          <p:nvPr/>
        </p:nvSpPr>
        <p:spPr>
          <a:xfrm>
            <a:off x="792123" y="3799999"/>
            <a:ext cx="1915835"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Asynchrone Verarbeitung</a:t>
            </a:r>
            <a:endParaRPr lang="en-US" sz="1150" dirty="0"/>
          </a:p>
        </p:txBody>
      </p:sp>
      <p:sp>
        <p:nvSpPr>
          <p:cNvPr id="22" name="Text 17"/>
          <p:cNvSpPr/>
          <p:nvPr/>
        </p:nvSpPr>
        <p:spPr>
          <a:xfrm>
            <a:off x="792123" y="4063127"/>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Ausführung nicht-blockierender Operationen im Hintergrund, um die Systemressourcen optimal zu nutzen und die Responsivität zu wahren.</a:t>
            </a:r>
            <a:endParaRPr lang="en-US" sz="950" dirty="0"/>
          </a:p>
        </p:txBody>
      </p:sp>
      <p:sp>
        <p:nvSpPr>
          <p:cNvPr id="23" name="Shape 18"/>
          <p:cNvSpPr/>
          <p:nvPr/>
        </p:nvSpPr>
        <p:spPr>
          <a:xfrm>
            <a:off x="7376041" y="3495794"/>
            <a:ext cx="6599158" cy="1093589"/>
          </a:xfrm>
          <a:prstGeom prst="roundRect">
            <a:avLst>
              <a:gd name="adj" fmla="val 6689"/>
            </a:avLst>
          </a:prstGeom>
          <a:solidFill>
            <a:srgbClr val="FFFFFF"/>
          </a:solidFill>
          <a:ln/>
        </p:spPr>
      </p:sp>
      <p:sp>
        <p:nvSpPr>
          <p:cNvPr id="24" name="Shape 19"/>
          <p:cNvSpPr/>
          <p:nvPr/>
        </p:nvSpPr>
        <p:spPr>
          <a:xfrm>
            <a:off x="7376041" y="3480554"/>
            <a:ext cx="6599158" cy="60960"/>
          </a:xfrm>
          <a:prstGeom prst="roundRect">
            <a:avLst>
              <a:gd name="adj" fmla="val 83842"/>
            </a:avLst>
          </a:prstGeom>
          <a:solidFill>
            <a:srgbClr val="4950BC"/>
          </a:solidFill>
          <a:ln/>
        </p:spPr>
      </p:sp>
      <p:sp>
        <p:nvSpPr>
          <p:cNvPr id="25" name="Shape 20"/>
          <p:cNvSpPr/>
          <p:nvPr/>
        </p:nvSpPr>
        <p:spPr>
          <a:xfrm>
            <a:off x="10493097" y="3313271"/>
            <a:ext cx="365046" cy="365046"/>
          </a:xfrm>
          <a:prstGeom prst="roundRect">
            <a:avLst>
              <a:gd name="adj" fmla="val 250489"/>
            </a:avLst>
          </a:prstGeom>
          <a:solidFill>
            <a:srgbClr val="4950BC"/>
          </a:solidFill>
          <a:ln/>
        </p:spPr>
      </p:sp>
      <p:pic>
        <p:nvPicPr>
          <p:cNvPr id="26" name="Image 3" descr="preencoded.png"/>
          <p:cNvPicPr>
            <a:picLocks noChangeAspect="1"/>
          </p:cNvPicPr>
          <p:nvPr/>
        </p:nvPicPr>
        <p:blipFill>
          <a:blip r:embed="rId6"/>
          <a:stretch>
            <a:fillRect/>
          </a:stretch>
        </p:blipFill>
        <p:spPr>
          <a:xfrm>
            <a:off x="10602635" y="3404473"/>
            <a:ext cx="145971" cy="182523"/>
          </a:xfrm>
          <a:prstGeom prst="rect">
            <a:avLst/>
          </a:prstGeom>
        </p:spPr>
      </p:pic>
      <p:sp>
        <p:nvSpPr>
          <p:cNvPr id="27" name="Text 21"/>
          <p:cNvSpPr/>
          <p:nvPr/>
        </p:nvSpPr>
        <p:spPr>
          <a:xfrm>
            <a:off x="7512963" y="3799999"/>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Load Balancing</a:t>
            </a:r>
            <a:endParaRPr lang="en-US" sz="1150" dirty="0"/>
          </a:p>
        </p:txBody>
      </p:sp>
      <p:sp>
        <p:nvSpPr>
          <p:cNvPr id="28" name="Text 22"/>
          <p:cNvSpPr/>
          <p:nvPr/>
        </p:nvSpPr>
        <p:spPr>
          <a:xfrm>
            <a:off x="7512963" y="4063127"/>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Verteilung des Datenverkehrs über mehrere Serverinstanzen, um die Auslastung zu balancieren und die Systemstabilität zu gewährleisten.</a:t>
            </a:r>
            <a:endParaRPr lang="en-US" sz="950" dirty="0"/>
          </a:p>
        </p:txBody>
      </p:sp>
      <p:sp>
        <p:nvSpPr>
          <p:cNvPr id="29" name="Shape 23"/>
          <p:cNvSpPr/>
          <p:nvPr/>
        </p:nvSpPr>
        <p:spPr>
          <a:xfrm>
            <a:off x="655201" y="4893588"/>
            <a:ext cx="6599158" cy="1093589"/>
          </a:xfrm>
          <a:prstGeom prst="roundRect">
            <a:avLst>
              <a:gd name="adj" fmla="val 6689"/>
            </a:avLst>
          </a:prstGeom>
          <a:solidFill>
            <a:srgbClr val="FFFFFF"/>
          </a:solidFill>
          <a:ln/>
        </p:spPr>
      </p:sp>
      <p:sp>
        <p:nvSpPr>
          <p:cNvPr id="30" name="Shape 24"/>
          <p:cNvSpPr/>
          <p:nvPr/>
        </p:nvSpPr>
        <p:spPr>
          <a:xfrm>
            <a:off x="655201" y="4878348"/>
            <a:ext cx="6599158" cy="60960"/>
          </a:xfrm>
          <a:prstGeom prst="roundRect">
            <a:avLst>
              <a:gd name="adj" fmla="val 83842"/>
            </a:avLst>
          </a:prstGeom>
          <a:solidFill>
            <a:srgbClr val="4950BC"/>
          </a:solidFill>
          <a:ln/>
        </p:spPr>
      </p:sp>
      <p:sp>
        <p:nvSpPr>
          <p:cNvPr id="31" name="Shape 25"/>
          <p:cNvSpPr/>
          <p:nvPr/>
        </p:nvSpPr>
        <p:spPr>
          <a:xfrm>
            <a:off x="3772257" y="4711065"/>
            <a:ext cx="365046" cy="365046"/>
          </a:xfrm>
          <a:prstGeom prst="roundRect">
            <a:avLst>
              <a:gd name="adj" fmla="val 250489"/>
            </a:avLst>
          </a:prstGeom>
          <a:solidFill>
            <a:srgbClr val="4950BC"/>
          </a:solidFill>
          <a:ln/>
        </p:spPr>
      </p:sp>
      <p:pic>
        <p:nvPicPr>
          <p:cNvPr id="32" name="Image 4" descr="preencoded.png"/>
          <p:cNvPicPr>
            <a:picLocks noChangeAspect="1"/>
          </p:cNvPicPr>
          <p:nvPr/>
        </p:nvPicPr>
        <p:blipFill>
          <a:blip r:embed="rId7"/>
          <a:stretch>
            <a:fillRect/>
          </a:stretch>
        </p:blipFill>
        <p:spPr>
          <a:xfrm>
            <a:off x="3881795" y="4802267"/>
            <a:ext cx="145971" cy="182523"/>
          </a:xfrm>
          <a:prstGeom prst="rect">
            <a:avLst/>
          </a:prstGeom>
        </p:spPr>
      </p:pic>
      <p:sp>
        <p:nvSpPr>
          <p:cNvPr id="33" name="Text 26"/>
          <p:cNvSpPr/>
          <p:nvPr/>
        </p:nvSpPr>
        <p:spPr>
          <a:xfrm>
            <a:off x="792123" y="5197793"/>
            <a:ext cx="218527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Database Query Optimization</a:t>
            </a:r>
            <a:endParaRPr lang="en-US" sz="1150" dirty="0"/>
          </a:p>
        </p:txBody>
      </p:sp>
      <p:sp>
        <p:nvSpPr>
          <p:cNvPr id="34" name="Text 27"/>
          <p:cNvSpPr/>
          <p:nvPr/>
        </p:nvSpPr>
        <p:spPr>
          <a:xfrm>
            <a:off x="792123" y="5460921"/>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Feinabstimmung von Datenbankabfragen durch Indexierung und effiziente Schemata, um die Datenabrufgeschwindigkeiten zu maximieren.</a:t>
            </a:r>
            <a:endParaRPr lang="en-US" sz="950" dirty="0"/>
          </a:p>
        </p:txBody>
      </p:sp>
      <p:sp>
        <p:nvSpPr>
          <p:cNvPr id="35" name="Shape 28"/>
          <p:cNvSpPr/>
          <p:nvPr/>
        </p:nvSpPr>
        <p:spPr>
          <a:xfrm>
            <a:off x="7376041" y="4893588"/>
            <a:ext cx="6599158" cy="1093589"/>
          </a:xfrm>
          <a:prstGeom prst="roundRect">
            <a:avLst>
              <a:gd name="adj" fmla="val 6689"/>
            </a:avLst>
          </a:prstGeom>
          <a:solidFill>
            <a:srgbClr val="FFFFFF"/>
          </a:solidFill>
          <a:ln/>
        </p:spPr>
      </p:sp>
      <p:sp>
        <p:nvSpPr>
          <p:cNvPr id="36" name="Shape 29"/>
          <p:cNvSpPr/>
          <p:nvPr/>
        </p:nvSpPr>
        <p:spPr>
          <a:xfrm>
            <a:off x="7376041" y="4878348"/>
            <a:ext cx="6599158" cy="60960"/>
          </a:xfrm>
          <a:prstGeom prst="roundRect">
            <a:avLst>
              <a:gd name="adj" fmla="val 83842"/>
            </a:avLst>
          </a:prstGeom>
          <a:solidFill>
            <a:srgbClr val="4950BC"/>
          </a:solidFill>
          <a:ln/>
        </p:spPr>
      </p:sp>
      <p:sp>
        <p:nvSpPr>
          <p:cNvPr id="37" name="Shape 30"/>
          <p:cNvSpPr/>
          <p:nvPr/>
        </p:nvSpPr>
        <p:spPr>
          <a:xfrm>
            <a:off x="10493097" y="4711065"/>
            <a:ext cx="365046" cy="365046"/>
          </a:xfrm>
          <a:prstGeom prst="roundRect">
            <a:avLst>
              <a:gd name="adj" fmla="val 250489"/>
            </a:avLst>
          </a:prstGeom>
          <a:solidFill>
            <a:srgbClr val="4950BC"/>
          </a:solidFill>
          <a:ln/>
        </p:spPr>
      </p:sp>
      <p:pic>
        <p:nvPicPr>
          <p:cNvPr id="38" name="Image 5" descr="preencoded.png"/>
          <p:cNvPicPr>
            <a:picLocks noChangeAspect="1"/>
          </p:cNvPicPr>
          <p:nvPr/>
        </p:nvPicPr>
        <p:blipFill>
          <a:blip r:embed="rId8"/>
          <a:stretch>
            <a:fillRect/>
          </a:stretch>
        </p:blipFill>
        <p:spPr>
          <a:xfrm>
            <a:off x="10602635" y="4802267"/>
            <a:ext cx="145971" cy="182523"/>
          </a:xfrm>
          <a:prstGeom prst="rect">
            <a:avLst/>
          </a:prstGeom>
        </p:spPr>
      </p:pic>
      <p:sp>
        <p:nvSpPr>
          <p:cNvPr id="39" name="Text 31"/>
          <p:cNvSpPr/>
          <p:nvPr/>
        </p:nvSpPr>
        <p:spPr>
          <a:xfrm>
            <a:off x="7512963" y="5197793"/>
            <a:ext cx="1635204"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Memory Management</a:t>
            </a:r>
            <a:endParaRPr lang="en-US" sz="1150" dirty="0"/>
          </a:p>
        </p:txBody>
      </p:sp>
      <p:sp>
        <p:nvSpPr>
          <p:cNvPr id="40" name="Text 32"/>
          <p:cNvSpPr/>
          <p:nvPr/>
        </p:nvSpPr>
        <p:spPr>
          <a:xfrm>
            <a:off x="7512963" y="5460921"/>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Aktives Management des Arbeitsspeichers zur Vermeidung von Lecks und zur Sicherstellung einer konstant hohen Systemleistung.</a:t>
            </a:r>
            <a:endParaRPr lang="en-US" sz="950" dirty="0"/>
          </a:p>
        </p:txBody>
      </p:sp>
      <p:sp>
        <p:nvSpPr>
          <p:cNvPr id="41" name="Shape 33"/>
          <p:cNvSpPr/>
          <p:nvPr/>
        </p:nvSpPr>
        <p:spPr>
          <a:xfrm>
            <a:off x="655201" y="6291382"/>
            <a:ext cx="6599158" cy="1093589"/>
          </a:xfrm>
          <a:prstGeom prst="roundRect">
            <a:avLst>
              <a:gd name="adj" fmla="val 6689"/>
            </a:avLst>
          </a:prstGeom>
          <a:solidFill>
            <a:srgbClr val="FFFFFF"/>
          </a:solidFill>
          <a:ln/>
        </p:spPr>
      </p:sp>
      <p:sp>
        <p:nvSpPr>
          <p:cNvPr id="42" name="Shape 34"/>
          <p:cNvSpPr/>
          <p:nvPr/>
        </p:nvSpPr>
        <p:spPr>
          <a:xfrm>
            <a:off x="655201" y="6276142"/>
            <a:ext cx="6599158" cy="60960"/>
          </a:xfrm>
          <a:prstGeom prst="roundRect">
            <a:avLst>
              <a:gd name="adj" fmla="val 83842"/>
            </a:avLst>
          </a:prstGeom>
          <a:solidFill>
            <a:srgbClr val="4950BC"/>
          </a:solidFill>
          <a:ln/>
        </p:spPr>
      </p:sp>
      <p:sp>
        <p:nvSpPr>
          <p:cNvPr id="43" name="Shape 35"/>
          <p:cNvSpPr/>
          <p:nvPr/>
        </p:nvSpPr>
        <p:spPr>
          <a:xfrm>
            <a:off x="3772257" y="6108859"/>
            <a:ext cx="365046" cy="365046"/>
          </a:xfrm>
          <a:prstGeom prst="roundRect">
            <a:avLst>
              <a:gd name="adj" fmla="val 250489"/>
            </a:avLst>
          </a:prstGeom>
          <a:solidFill>
            <a:srgbClr val="4950BC"/>
          </a:solidFill>
          <a:ln/>
        </p:spPr>
      </p:sp>
      <p:pic>
        <p:nvPicPr>
          <p:cNvPr id="44" name="Image 6" descr="preencoded.png"/>
          <p:cNvPicPr>
            <a:picLocks noChangeAspect="1"/>
          </p:cNvPicPr>
          <p:nvPr/>
        </p:nvPicPr>
        <p:blipFill>
          <a:blip r:embed="rId9"/>
          <a:stretch>
            <a:fillRect/>
          </a:stretch>
        </p:blipFill>
        <p:spPr>
          <a:xfrm>
            <a:off x="3881795" y="6200061"/>
            <a:ext cx="145971" cy="182523"/>
          </a:xfrm>
          <a:prstGeom prst="rect">
            <a:avLst/>
          </a:prstGeom>
        </p:spPr>
      </p:pic>
      <p:sp>
        <p:nvSpPr>
          <p:cNvPr id="45" name="Text 36"/>
          <p:cNvSpPr/>
          <p:nvPr/>
        </p:nvSpPr>
        <p:spPr>
          <a:xfrm>
            <a:off x="792123" y="6595586"/>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CPU-Optimierung</a:t>
            </a:r>
            <a:endParaRPr lang="en-US" sz="1150" dirty="0"/>
          </a:p>
        </p:txBody>
      </p:sp>
      <p:sp>
        <p:nvSpPr>
          <p:cNvPr id="46" name="Text 37"/>
          <p:cNvSpPr/>
          <p:nvPr/>
        </p:nvSpPr>
        <p:spPr>
          <a:xfrm>
            <a:off x="792123" y="6858714"/>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Verbesserung der Algorithmen und des Codes zur effizienteren Nutzung der CPU-Zyklen für schnellere Berechnungen.</a:t>
            </a:r>
            <a:endParaRPr lang="en-US" sz="950" dirty="0"/>
          </a:p>
        </p:txBody>
      </p:sp>
      <p:sp>
        <p:nvSpPr>
          <p:cNvPr id="47" name="Shape 38"/>
          <p:cNvSpPr/>
          <p:nvPr/>
        </p:nvSpPr>
        <p:spPr>
          <a:xfrm>
            <a:off x="7376041" y="6291382"/>
            <a:ext cx="6599158" cy="1093589"/>
          </a:xfrm>
          <a:prstGeom prst="roundRect">
            <a:avLst>
              <a:gd name="adj" fmla="val 6689"/>
            </a:avLst>
          </a:prstGeom>
          <a:solidFill>
            <a:srgbClr val="FFFFFF"/>
          </a:solidFill>
          <a:ln/>
        </p:spPr>
      </p:sp>
      <p:sp>
        <p:nvSpPr>
          <p:cNvPr id="48" name="Shape 39"/>
          <p:cNvSpPr/>
          <p:nvPr/>
        </p:nvSpPr>
        <p:spPr>
          <a:xfrm>
            <a:off x="7376041" y="6276142"/>
            <a:ext cx="6599158" cy="60960"/>
          </a:xfrm>
          <a:prstGeom prst="roundRect">
            <a:avLst>
              <a:gd name="adj" fmla="val 83842"/>
            </a:avLst>
          </a:prstGeom>
          <a:solidFill>
            <a:srgbClr val="4950BC"/>
          </a:solidFill>
          <a:ln/>
        </p:spPr>
      </p:sp>
      <p:sp>
        <p:nvSpPr>
          <p:cNvPr id="49" name="Shape 40"/>
          <p:cNvSpPr/>
          <p:nvPr/>
        </p:nvSpPr>
        <p:spPr>
          <a:xfrm>
            <a:off x="10493097" y="6108859"/>
            <a:ext cx="365046" cy="365046"/>
          </a:xfrm>
          <a:prstGeom prst="roundRect">
            <a:avLst>
              <a:gd name="adj" fmla="val 250489"/>
            </a:avLst>
          </a:prstGeom>
          <a:solidFill>
            <a:srgbClr val="4950BC"/>
          </a:solidFill>
          <a:ln/>
        </p:spPr>
      </p:sp>
      <p:pic>
        <p:nvPicPr>
          <p:cNvPr id="50" name="Image 7" descr="preencoded.png"/>
          <p:cNvPicPr>
            <a:picLocks noChangeAspect="1"/>
          </p:cNvPicPr>
          <p:nvPr/>
        </p:nvPicPr>
        <p:blipFill>
          <a:blip r:embed="rId10"/>
          <a:stretch>
            <a:fillRect/>
          </a:stretch>
        </p:blipFill>
        <p:spPr>
          <a:xfrm>
            <a:off x="10602635" y="6200061"/>
            <a:ext cx="145971" cy="182523"/>
          </a:xfrm>
          <a:prstGeom prst="rect">
            <a:avLst/>
          </a:prstGeom>
        </p:spPr>
      </p:pic>
      <p:sp>
        <p:nvSpPr>
          <p:cNvPr id="51" name="Text 41"/>
          <p:cNvSpPr/>
          <p:nvPr/>
        </p:nvSpPr>
        <p:spPr>
          <a:xfrm>
            <a:off x="7512963" y="6595586"/>
            <a:ext cx="2055376"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Network Latency Reduction</a:t>
            </a:r>
            <a:endParaRPr lang="en-US" sz="1150" dirty="0"/>
          </a:p>
        </p:txBody>
      </p:sp>
      <p:sp>
        <p:nvSpPr>
          <p:cNvPr id="52" name="Text 42"/>
          <p:cNvSpPr/>
          <p:nvPr/>
        </p:nvSpPr>
        <p:spPr>
          <a:xfrm>
            <a:off x="7512963" y="6858714"/>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Minimierung von Netzwerkverzögerungen durch optimierte Protokolle und Infrastruktur, um die Kommunikationsgeschwindigkeit zu steigern.</a:t>
            </a:r>
            <a:endParaRPr lang="en-US" sz="950" dirty="0"/>
          </a:p>
        </p:txBody>
      </p:sp>
      <p:sp>
        <p:nvSpPr>
          <p:cNvPr id="53" name="Text 43"/>
          <p:cNvSpPr/>
          <p:nvPr/>
        </p:nvSpPr>
        <p:spPr>
          <a:xfrm>
            <a:off x="655201" y="7521773"/>
            <a:ext cx="13319998" cy="194667"/>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Die Anwendung dieser Performance-Best Practices sorgt dafür, dass Ihre MCP-Server selbst bei anspruchsvollsten Workloads eine erstklassige Leistung erbringen.</a:t>
            </a:r>
            <a:endParaRPr lang="en-US" sz="9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10</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Zukunftsausblick</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Entwicklungen und Trends im MCP-Ökosystem</a:t>
            </a:r>
            <a:endParaRPr lang="en-US" sz="17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793790" y="902018"/>
            <a:ext cx="5241250"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Roadmap und Entwicklungen</a:t>
            </a:r>
            <a:endParaRPr lang="en-US" sz="2900" dirty="0"/>
          </a:p>
        </p:txBody>
      </p:sp>
      <p:sp>
        <p:nvSpPr>
          <p:cNvPr id="3" name="Text 1"/>
          <p:cNvSpPr/>
          <p:nvPr/>
        </p:nvSpPr>
        <p:spPr>
          <a:xfrm>
            <a:off x="793790" y="1657588"/>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 zukünftige Entwicklung der MCP-Server-Technologie konzentriert sich auf die Erweiterung der Kernfunktionen, die Verbesserung der Interoperabilität und die Integration in neue Ökosysteme, um den sich ständig ändernden Anforderungen gerecht zu werden.</a:t>
            </a:r>
            <a:endParaRPr lang="en-US" sz="1150" dirty="0"/>
          </a:p>
        </p:txBody>
      </p:sp>
      <p:pic>
        <p:nvPicPr>
          <p:cNvPr id="4" name="Image 0" descr="preencoded.png"/>
          <p:cNvPicPr>
            <a:picLocks noChangeAspect="1"/>
          </p:cNvPicPr>
          <p:nvPr/>
        </p:nvPicPr>
        <p:blipFill>
          <a:blip r:embed="rId3"/>
          <a:stretch>
            <a:fillRect/>
          </a:stretch>
        </p:blipFill>
        <p:spPr>
          <a:xfrm>
            <a:off x="793790" y="2294930"/>
            <a:ext cx="368498" cy="368498"/>
          </a:xfrm>
          <a:prstGeom prst="rect">
            <a:avLst/>
          </a:prstGeom>
        </p:spPr>
      </p:pic>
      <p:sp>
        <p:nvSpPr>
          <p:cNvPr id="5" name="Text 2"/>
          <p:cNvSpPr/>
          <p:nvPr/>
        </p:nvSpPr>
        <p:spPr>
          <a:xfrm>
            <a:off x="1346478" y="238244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Protokoll-Evolution</a:t>
            </a:r>
            <a:endParaRPr lang="en-US" sz="1450" dirty="0"/>
          </a:p>
        </p:txBody>
      </p:sp>
      <p:sp>
        <p:nvSpPr>
          <p:cNvPr id="6" name="Text 3"/>
          <p:cNvSpPr/>
          <p:nvPr/>
        </p:nvSpPr>
        <p:spPr>
          <a:xfrm>
            <a:off x="1346478" y="2701171"/>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Kontinuierliche Weiterentwicklung des MCP-Protokolls für höhere Effizienz, erweiterte Funktionen und Anpassungsfähigkeit an zukünftige Technologien.</a:t>
            </a:r>
            <a:endParaRPr lang="en-US" sz="1150" dirty="0"/>
          </a:p>
        </p:txBody>
      </p:sp>
      <p:pic>
        <p:nvPicPr>
          <p:cNvPr id="7" name="Image 1" descr="preencoded.png"/>
          <p:cNvPicPr>
            <a:picLocks noChangeAspect="1"/>
          </p:cNvPicPr>
          <p:nvPr/>
        </p:nvPicPr>
        <p:blipFill>
          <a:blip r:embed="rId4"/>
          <a:stretch>
            <a:fillRect/>
          </a:stretch>
        </p:blipFill>
        <p:spPr>
          <a:xfrm>
            <a:off x="7407235" y="2294930"/>
            <a:ext cx="368498" cy="368498"/>
          </a:xfrm>
          <a:prstGeom prst="rect">
            <a:avLst/>
          </a:prstGeom>
        </p:spPr>
      </p:pic>
      <p:sp>
        <p:nvSpPr>
          <p:cNvPr id="8" name="Text 4"/>
          <p:cNvSpPr/>
          <p:nvPr/>
        </p:nvSpPr>
        <p:spPr>
          <a:xfrm>
            <a:off x="7959923" y="2382441"/>
            <a:ext cx="1986439"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Neue Transport-Layer</a:t>
            </a:r>
            <a:endParaRPr lang="en-US" sz="1450" dirty="0"/>
          </a:p>
        </p:txBody>
      </p:sp>
      <p:sp>
        <p:nvSpPr>
          <p:cNvPr id="9" name="Text 5"/>
          <p:cNvSpPr/>
          <p:nvPr/>
        </p:nvSpPr>
        <p:spPr>
          <a:xfrm>
            <a:off x="7959923" y="2701171"/>
            <a:ext cx="5876687" cy="70723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Einführung und Unterstützung innovativer Transport-Layer zur Optimierung von Datenübertragung, Latenz und Zuverlässigkeit in unterschiedlichen Netzwerkkontexten.</a:t>
            </a:r>
            <a:endParaRPr lang="en-US" sz="1150" dirty="0"/>
          </a:p>
        </p:txBody>
      </p:sp>
      <p:pic>
        <p:nvPicPr>
          <p:cNvPr id="10" name="Image 2" descr="preencoded.png"/>
          <p:cNvPicPr>
            <a:picLocks noChangeAspect="1"/>
          </p:cNvPicPr>
          <p:nvPr/>
        </p:nvPicPr>
        <p:blipFill>
          <a:blip r:embed="rId5"/>
          <a:stretch>
            <a:fillRect/>
          </a:stretch>
        </p:blipFill>
        <p:spPr>
          <a:xfrm>
            <a:off x="793790" y="3703201"/>
            <a:ext cx="368498" cy="368498"/>
          </a:xfrm>
          <a:prstGeom prst="rect">
            <a:avLst/>
          </a:prstGeom>
        </p:spPr>
      </p:pic>
      <p:sp>
        <p:nvSpPr>
          <p:cNvPr id="11" name="Text 6"/>
          <p:cNvSpPr/>
          <p:nvPr/>
        </p:nvSpPr>
        <p:spPr>
          <a:xfrm>
            <a:off x="1346478" y="3790712"/>
            <a:ext cx="2753201"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Erweiterte Sicherheitsfeatures</a:t>
            </a:r>
            <a:endParaRPr lang="en-US" sz="1450" dirty="0"/>
          </a:p>
        </p:txBody>
      </p:sp>
      <p:sp>
        <p:nvSpPr>
          <p:cNvPr id="12" name="Text 7"/>
          <p:cNvSpPr/>
          <p:nvPr/>
        </p:nvSpPr>
        <p:spPr>
          <a:xfrm>
            <a:off x="1346478" y="4109442"/>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Implementierung modernster Sicherheitsmechanismen wie homomorphe Verschlüsselung und Post-Quanten-Kryptografie zum Schutz sensibler Daten.</a:t>
            </a:r>
            <a:endParaRPr lang="en-US" sz="1150" dirty="0"/>
          </a:p>
        </p:txBody>
      </p:sp>
      <p:pic>
        <p:nvPicPr>
          <p:cNvPr id="13" name="Image 3" descr="preencoded.png"/>
          <p:cNvPicPr>
            <a:picLocks noChangeAspect="1"/>
          </p:cNvPicPr>
          <p:nvPr/>
        </p:nvPicPr>
        <p:blipFill>
          <a:blip r:embed="rId6"/>
          <a:stretch>
            <a:fillRect/>
          </a:stretch>
        </p:blipFill>
        <p:spPr>
          <a:xfrm>
            <a:off x="7407235" y="3703201"/>
            <a:ext cx="368498" cy="368498"/>
          </a:xfrm>
          <a:prstGeom prst="rect">
            <a:avLst/>
          </a:prstGeom>
        </p:spPr>
      </p:pic>
      <p:sp>
        <p:nvSpPr>
          <p:cNvPr id="14" name="Text 8"/>
          <p:cNvSpPr/>
          <p:nvPr/>
        </p:nvSpPr>
        <p:spPr>
          <a:xfrm>
            <a:off x="7959923" y="3790712"/>
            <a:ext cx="2557105"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Multi-Modale Unterstützung</a:t>
            </a:r>
            <a:endParaRPr lang="en-US" sz="1450" dirty="0"/>
          </a:p>
        </p:txBody>
      </p:sp>
      <p:sp>
        <p:nvSpPr>
          <p:cNvPr id="15" name="Text 9"/>
          <p:cNvSpPr/>
          <p:nvPr/>
        </p:nvSpPr>
        <p:spPr>
          <a:xfrm>
            <a:off x="7959923" y="4109442"/>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Erweiterung der Unterstützung für verschiedene Datenformate und Kommunikationswege, einschließlich Sprach-, Video- und IoT-Daten.</a:t>
            </a:r>
            <a:endParaRPr lang="en-US" sz="1150" dirty="0"/>
          </a:p>
        </p:txBody>
      </p:sp>
      <p:pic>
        <p:nvPicPr>
          <p:cNvPr id="16" name="Image 4" descr="preencoded.png"/>
          <p:cNvPicPr>
            <a:picLocks noChangeAspect="1"/>
          </p:cNvPicPr>
          <p:nvPr/>
        </p:nvPicPr>
        <p:blipFill>
          <a:blip r:embed="rId7"/>
          <a:stretch>
            <a:fillRect/>
          </a:stretch>
        </p:blipFill>
        <p:spPr>
          <a:xfrm>
            <a:off x="793790" y="4875728"/>
            <a:ext cx="368498" cy="368498"/>
          </a:xfrm>
          <a:prstGeom prst="rect">
            <a:avLst/>
          </a:prstGeom>
        </p:spPr>
      </p:pic>
      <p:sp>
        <p:nvSpPr>
          <p:cNvPr id="17" name="Text 10"/>
          <p:cNvSpPr/>
          <p:nvPr/>
        </p:nvSpPr>
        <p:spPr>
          <a:xfrm>
            <a:off x="1346478" y="4963239"/>
            <a:ext cx="2520434"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Edge Computing Integration</a:t>
            </a:r>
            <a:endParaRPr lang="en-US" sz="1450" dirty="0"/>
          </a:p>
        </p:txBody>
      </p:sp>
      <p:sp>
        <p:nvSpPr>
          <p:cNvPr id="18" name="Text 11"/>
          <p:cNvSpPr/>
          <p:nvPr/>
        </p:nvSpPr>
        <p:spPr>
          <a:xfrm>
            <a:off x="1346478" y="5281970"/>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Nahtlose Integration mit Edge-Geräten zur dezentralen Datenverarbeitung, Reduzierung der Latenz und Verbesserung der Echtzeitfähigkeit.</a:t>
            </a:r>
            <a:endParaRPr lang="en-US" sz="1150" dirty="0"/>
          </a:p>
        </p:txBody>
      </p:sp>
      <p:pic>
        <p:nvPicPr>
          <p:cNvPr id="19" name="Image 5" descr="preencoded.png"/>
          <p:cNvPicPr>
            <a:picLocks noChangeAspect="1"/>
          </p:cNvPicPr>
          <p:nvPr/>
        </p:nvPicPr>
        <p:blipFill>
          <a:blip r:embed="rId8"/>
          <a:stretch>
            <a:fillRect/>
          </a:stretch>
        </p:blipFill>
        <p:spPr>
          <a:xfrm>
            <a:off x="7407235" y="4875728"/>
            <a:ext cx="368498" cy="368498"/>
          </a:xfrm>
          <a:prstGeom prst="rect">
            <a:avLst/>
          </a:prstGeom>
        </p:spPr>
      </p:pic>
      <p:sp>
        <p:nvSpPr>
          <p:cNvPr id="20" name="Text 12"/>
          <p:cNvSpPr/>
          <p:nvPr/>
        </p:nvSpPr>
        <p:spPr>
          <a:xfrm>
            <a:off x="7959923" y="4963239"/>
            <a:ext cx="2690455"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Stärkere Community-Beiträge</a:t>
            </a:r>
            <a:endParaRPr lang="en-US" sz="1450" dirty="0"/>
          </a:p>
        </p:txBody>
      </p:sp>
      <p:sp>
        <p:nvSpPr>
          <p:cNvPr id="21" name="Text 13"/>
          <p:cNvSpPr/>
          <p:nvPr/>
        </p:nvSpPr>
        <p:spPr>
          <a:xfrm>
            <a:off x="7959923" y="5281970"/>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Förderung einer aktiven Open-Source-Community zur Beschleunigung der Innovation und zur Sicherstellung einer breiten Akzeptanz und Weiterentwicklung.</a:t>
            </a:r>
            <a:endParaRPr lang="en-US" sz="1150" dirty="0"/>
          </a:p>
        </p:txBody>
      </p:sp>
      <p:pic>
        <p:nvPicPr>
          <p:cNvPr id="22" name="Image 6" descr="preencoded.png"/>
          <p:cNvPicPr>
            <a:picLocks noChangeAspect="1"/>
          </p:cNvPicPr>
          <p:nvPr/>
        </p:nvPicPr>
        <p:blipFill>
          <a:blip r:embed="rId9"/>
          <a:stretch>
            <a:fillRect/>
          </a:stretch>
        </p:blipFill>
        <p:spPr>
          <a:xfrm>
            <a:off x="793790" y="6048256"/>
            <a:ext cx="368498" cy="368498"/>
          </a:xfrm>
          <a:prstGeom prst="rect">
            <a:avLst/>
          </a:prstGeom>
        </p:spPr>
      </p:pic>
      <p:sp>
        <p:nvSpPr>
          <p:cNvPr id="23" name="Text 14"/>
          <p:cNvSpPr/>
          <p:nvPr/>
        </p:nvSpPr>
        <p:spPr>
          <a:xfrm>
            <a:off x="1346478" y="6135767"/>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Standardisierung</a:t>
            </a:r>
            <a:endParaRPr lang="en-US" sz="1450" dirty="0"/>
          </a:p>
        </p:txBody>
      </p:sp>
      <p:sp>
        <p:nvSpPr>
          <p:cNvPr id="24" name="Text 15"/>
          <p:cNvSpPr/>
          <p:nvPr/>
        </p:nvSpPr>
        <p:spPr>
          <a:xfrm>
            <a:off x="1346478" y="6454497"/>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Bemühungen zur Etablierung des MCP-Protokolls als globalen Standard für sichere und effiziente Multichannel-Kommunikation.</a:t>
            </a:r>
            <a:endParaRPr lang="en-US" sz="1150" dirty="0"/>
          </a:p>
        </p:txBody>
      </p:sp>
      <p:pic>
        <p:nvPicPr>
          <p:cNvPr id="25" name="Image 7" descr="preencoded.png"/>
          <p:cNvPicPr>
            <a:picLocks noChangeAspect="1"/>
          </p:cNvPicPr>
          <p:nvPr/>
        </p:nvPicPr>
        <p:blipFill>
          <a:blip r:embed="rId10"/>
          <a:stretch>
            <a:fillRect/>
          </a:stretch>
        </p:blipFill>
        <p:spPr>
          <a:xfrm>
            <a:off x="7407235" y="6048256"/>
            <a:ext cx="368498" cy="368498"/>
          </a:xfrm>
          <a:prstGeom prst="rect">
            <a:avLst/>
          </a:prstGeom>
        </p:spPr>
      </p:pic>
      <p:sp>
        <p:nvSpPr>
          <p:cNvPr id="26" name="Text 16"/>
          <p:cNvSpPr/>
          <p:nvPr/>
        </p:nvSpPr>
        <p:spPr>
          <a:xfrm>
            <a:off x="7959923" y="6135767"/>
            <a:ext cx="2544842"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Neue Enterprise-Funktionen</a:t>
            </a:r>
            <a:endParaRPr lang="en-US" sz="1450" dirty="0"/>
          </a:p>
        </p:txBody>
      </p:sp>
      <p:sp>
        <p:nvSpPr>
          <p:cNvPr id="27" name="Text 17"/>
          <p:cNvSpPr/>
          <p:nvPr/>
        </p:nvSpPr>
        <p:spPr>
          <a:xfrm>
            <a:off x="7959923" y="6454497"/>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Entwicklung spezifischer Funktionen und Tools, die auf die komplexen Anforderungen und die Skalierbarkeit von Großunternehmen zugeschnitten sind.</a:t>
            </a:r>
            <a:endParaRPr lang="en-US" sz="1150" dirty="0"/>
          </a:p>
        </p:txBody>
      </p:sp>
      <p:sp>
        <p:nvSpPr>
          <p:cNvPr id="28" name="Text 18"/>
          <p:cNvSpPr/>
          <p:nvPr/>
        </p:nvSpPr>
        <p:spPr>
          <a:xfrm>
            <a:off x="793790" y="7091839"/>
            <a:ext cx="13042821"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Diese Entwicklungen werden sicherstellen, dass MCP-Server auch in Zukunft eine führende Rolle in der digitalen Infrastruktur spielen und ständig neue Möglichkeiten eröffnen.</a:t>
            </a:r>
            <a:endParaRPr lang="en-US" sz="11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793790" y="811411"/>
            <a:ext cx="9265087"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Fazit: MCP als Game-Changer für KI-Integration</a:t>
            </a:r>
            <a:endParaRPr lang="en-US" sz="3100" dirty="0"/>
          </a:p>
        </p:txBody>
      </p:sp>
      <p:sp>
        <p:nvSpPr>
          <p:cNvPr id="3" name="Text 1"/>
          <p:cNvSpPr/>
          <p:nvPr/>
        </p:nvSpPr>
        <p:spPr>
          <a:xfrm>
            <a:off x="793790" y="1625084"/>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Microservices Communication Platform (MCP) transformiert die Integration künstlicher Intelligenz, indem sie eine robuste, skalierbare und sichere Infrastruktur für die Bereitstellung und den Betrieb von KI-Services bietet. Sie vereinfacht komplexe Architekturen und beschleunigt die Innovationszyklen in datengesteuerten Umgebungen.</a:t>
            </a:r>
            <a:endParaRPr lang="en-US" sz="1250" dirty="0"/>
          </a:p>
        </p:txBody>
      </p:sp>
      <p:pic>
        <p:nvPicPr>
          <p:cNvPr id="4" name="Image 0" descr="preencoded.png"/>
          <p:cNvPicPr>
            <a:picLocks noChangeAspect="1"/>
          </p:cNvPicPr>
          <p:nvPr/>
        </p:nvPicPr>
        <p:blipFill>
          <a:blip r:embed="rId3"/>
          <a:stretch>
            <a:fillRect/>
          </a:stretch>
        </p:blipFill>
        <p:spPr>
          <a:xfrm>
            <a:off x="793790" y="2311837"/>
            <a:ext cx="396835" cy="396835"/>
          </a:xfrm>
          <a:prstGeom prst="rect">
            <a:avLst/>
          </a:prstGeom>
        </p:spPr>
      </p:pic>
      <p:sp>
        <p:nvSpPr>
          <p:cNvPr id="5" name="Text 2"/>
          <p:cNvSpPr/>
          <p:nvPr/>
        </p:nvSpPr>
        <p:spPr>
          <a:xfrm>
            <a:off x="1388983" y="2406015"/>
            <a:ext cx="271950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Entwicklungsvereinfachung</a:t>
            </a:r>
            <a:endParaRPr lang="en-US" sz="1550" dirty="0"/>
          </a:p>
        </p:txBody>
      </p:sp>
      <p:sp>
        <p:nvSpPr>
          <p:cNvPr id="6" name="Text 3"/>
          <p:cNvSpPr/>
          <p:nvPr/>
        </p:nvSpPr>
        <p:spPr>
          <a:xfrm>
            <a:off x="1388983" y="2749272"/>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MCP rationalisiert den Entwicklungsprozess von KI-Applikationen durch eine modulare Architektur und standardisierte Schnittstellen, was die Implementierungszeit erheblich reduziert.</a:t>
            </a:r>
            <a:endParaRPr lang="en-US" sz="1250" dirty="0"/>
          </a:p>
        </p:txBody>
      </p:sp>
      <p:pic>
        <p:nvPicPr>
          <p:cNvPr id="7" name="Image 1" descr="preencoded.png"/>
          <p:cNvPicPr>
            <a:picLocks noChangeAspect="1"/>
          </p:cNvPicPr>
          <p:nvPr/>
        </p:nvPicPr>
        <p:blipFill>
          <a:blip r:embed="rId4"/>
          <a:stretch>
            <a:fillRect/>
          </a:stretch>
        </p:blipFill>
        <p:spPr>
          <a:xfrm>
            <a:off x="7414379" y="2311837"/>
            <a:ext cx="396835" cy="396835"/>
          </a:xfrm>
          <a:prstGeom prst="rect">
            <a:avLst/>
          </a:prstGeom>
        </p:spPr>
      </p:pic>
      <p:sp>
        <p:nvSpPr>
          <p:cNvPr id="8" name="Text 4"/>
          <p:cNvSpPr/>
          <p:nvPr/>
        </p:nvSpPr>
        <p:spPr>
          <a:xfrm>
            <a:off x="8009573" y="2406015"/>
            <a:ext cx="3286482"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Kommunikationsstandardisierung</a:t>
            </a:r>
            <a:endParaRPr lang="en-US" sz="1550" dirty="0"/>
          </a:p>
        </p:txBody>
      </p:sp>
      <p:sp>
        <p:nvSpPr>
          <p:cNvPr id="9" name="Text 5"/>
          <p:cNvSpPr/>
          <p:nvPr/>
        </p:nvSpPr>
        <p:spPr>
          <a:xfrm>
            <a:off x="8009573" y="2749272"/>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Durch die Vereinheitlichung der Datenübertragung und des Protokollmanagements gewährleistet MCP eine reibungslose und konsistente Kommunikation zwischen verschiedenen KI-Modulen und Diensten.</a:t>
            </a:r>
            <a:endParaRPr lang="en-US" sz="1250" dirty="0"/>
          </a:p>
        </p:txBody>
      </p:sp>
      <p:pic>
        <p:nvPicPr>
          <p:cNvPr id="10" name="Image 2" descr="preencoded.png"/>
          <p:cNvPicPr>
            <a:picLocks noChangeAspect="1"/>
          </p:cNvPicPr>
          <p:nvPr/>
        </p:nvPicPr>
        <p:blipFill>
          <a:blip r:embed="rId5"/>
          <a:stretch>
            <a:fillRect/>
          </a:stretch>
        </p:blipFill>
        <p:spPr>
          <a:xfrm>
            <a:off x="793790" y="3829050"/>
            <a:ext cx="396835" cy="396835"/>
          </a:xfrm>
          <a:prstGeom prst="rect">
            <a:avLst/>
          </a:prstGeom>
        </p:spPr>
      </p:pic>
      <p:sp>
        <p:nvSpPr>
          <p:cNvPr id="11" name="Text 6"/>
          <p:cNvSpPr/>
          <p:nvPr/>
        </p:nvSpPr>
        <p:spPr>
          <a:xfrm>
            <a:off x="1388983" y="3923228"/>
            <a:ext cx="2621280"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Umfassende Skalierbarkeit</a:t>
            </a:r>
            <a:endParaRPr lang="en-US" sz="1550" dirty="0"/>
          </a:p>
        </p:txBody>
      </p:sp>
      <p:sp>
        <p:nvSpPr>
          <p:cNvPr id="12" name="Text 7"/>
          <p:cNvSpPr/>
          <p:nvPr/>
        </p:nvSpPr>
        <p:spPr>
          <a:xfrm>
            <a:off x="1388983" y="4266486"/>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Plattform ermöglicht es, KI-Workloads dynamisch zu skalieren, von kleinen Experimenten bis hin zu umfangreichen Produktionsumgebungen, um Spitzenlasten effizient zu bewältigen.</a:t>
            </a:r>
            <a:endParaRPr lang="en-US" sz="1250" dirty="0"/>
          </a:p>
        </p:txBody>
      </p:sp>
      <p:pic>
        <p:nvPicPr>
          <p:cNvPr id="13" name="Image 3" descr="preencoded.png"/>
          <p:cNvPicPr>
            <a:picLocks noChangeAspect="1"/>
          </p:cNvPicPr>
          <p:nvPr/>
        </p:nvPicPr>
        <p:blipFill>
          <a:blip r:embed="rId6"/>
          <a:stretch>
            <a:fillRect/>
          </a:stretch>
        </p:blipFill>
        <p:spPr>
          <a:xfrm>
            <a:off x="7414379" y="3829050"/>
            <a:ext cx="396835" cy="396835"/>
          </a:xfrm>
          <a:prstGeom prst="rect">
            <a:avLst/>
          </a:prstGeom>
        </p:spPr>
      </p:pic>
      <p:sp>
        <p:nvSpPr>
          <p:cNvPr id="14" name="Text 8"/>
          <p:cNvSpPr/>
          <p:nvPr/>
        </p:nvSpPr>
        <p:spPr>
          <a:xfrm>
            <a:off x="8009573" y="392322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Robuste Sicherheit</a:t>
            </a:r>
            <a:endParaRPr lang="en-US" sz="1550" dirty="0"/>
          </a:p>
        </p:txBody>
      </p:sp>
      <p:sp>
        <p:nvSpPr>
          <p:cNvPr id="15" name="Text 9"/>
          <p:cNvSpPr/>
          <p:nvPr/>
        </p:nvSpPr>
        <p:spPr>
          <a:xfrm>
            <a:off x="8009573" y="4266486"/>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Integrierte Sicherheitsmechanismen schützen sensible KI-Modelle und Daten vor unbefugtem Zugriff und Angriffen, was für Vertrauen und Compliance unerlässlich ist.</a:t>
            </a:r>
            <a:endParaRPr lang="en-US" sz="1250" dirty="0"/>
          </a:p>
        </p:txBody>
      </p:sp>
      <p:sp>
        <p:nvSpPr>
          <p:cNvPr id="16" name="Text 10"/>
          <p:cNvSpPr/>
          <p:nvPr/>
        </p:nvSpPr>
        <p:spPr>
          <a:xfrm>
            <a:off x="793790" y="5266849"/>
            <a:ext cx="3909060"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Nächste Schritte &amp; Empfehlungen</a:t>
            </a:r>
            <a:endParaRPr lang="en-US" sz="1850" dirty="0"/>
          </a:p>
        </p:txBody>
      </p:sp>
      <p:sp>
        <p:nvSpPr>
          <p:cNvPr id="17" name="Text 11"/>
          <p:cNvSpPr/>
          <p:nvPr/>
        </p:nvSpPr>
        <p:spPr>
          <a:xfrm>
            <a:off x="793790" y="5802630"/>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Beginnen Sie mit Pilotprojekten, um die Vorteile der MCP-Integration in Ihre KI-Strategie zu evaluieren und praktische Erfahrungen zu sammeln.</a:t>
            </a:r>
            <a:endParaRPr lang="en-US" sz="1250" dirty="0"/>
          </a:p>
        </p:txBody>
      </p:sp>
      <p:sp>
        <p:nvSpPr>
          <p:cNvPr id="18" name="Text 12"/>
          <p:cNvSpPr/>
          <p:nvPr/>
        </p:nvSpPr>
        <p:spPr>
          <a:xfrm>
            <a:off x="793790" y="6112193"/>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Nutzen Sie die umfangreichen Ressourcen und die Dokumentation der MCP-Community, um Best Practices zu lernen und Implementierungsfragen zu klären.</a:t>
            </a:r>
            <a:endParaRPr lang="en-US" sz="1250" dirty="0"/>
          </a:p>
        </p:txBody>
      </p:sp>
      <p:sp>
        <p:nvSpPr>
          <p:cNvPr id="19" name="Text 13"/>
          <p:cNvSpPr/>
          <p:nvPr/>
        </p:nvSpPr>
        <p:spPr>
          <a:xfrm>
            <a:off x="793790" y="6421755"/>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Beteiligen Sie sich aktiv an der Open-Source-Community, um von kollaborativen Entwicklungen zu profitieren und das Ökosystem mitzugestalten.</a:t>
            </a:r>
            <a:endParaRPr lang="en-US" sz="1250" dirty="0"/>
          </a:p>
        </p:txBody>
      </p:sp>
      <p:sp>
        <p:nvSpPr>
          <p:cNvPr id="20" name="Text 14"/>
          <p:cNvSpPr/>
          <p:nvPr/>
        </p:nvSpPr>
        <p:spPr>
          <a:xfrm>
            <a:off x="793790" y="6731318"/>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Investieren Sie in Schulungen für Ihre Teams, um das volle Potenzial der MCP-Technologie für Ihre KI-Initiativen auszuschöpfen.</a:t>
            </a:r>
            <a:endParaRPr lang="en-US" sz="1250" dirty="0"/>
          </a:p>
        </p:txBody>
      </p:sp>
      <p:sp>
        <p:nvSpPr>
          <p:cNvPr id="21" name="Text 15"/>
          <p:cNvSpPr/>
          <p:nvPr/>
        </p:nvSpPr>
        <p:spPr>
          <a:xfrm>
            <a:off x="793790" y="7163991"/>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MCP ist nicht nur eine technische Lösung, sondern ein strategischer Vorteil, der Unternehmen befähigt, KI-Technologien effektiver und sicherer einzusetzen.</a:t>
            </a:r>
            <a:endParaRPr lang="en-US" sz="12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793790" y="663059"/>
            <a:ext cx="130428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Vielen Dank für Ihre Aufmerksamkeit!</a:t>
            </a:r>
            <a:endParaRPr lang="en-US" sz="6150" dirty="0"/>
          </a:p>
        </p:txBody>
      </p:sp>
      <p:sp>
        <p:nvSpPr>
          <p:cNvPr id="3" name="Text 1"/>
          <p:cNvSpPr/>
          <p:nvPr/>
        </p:nvSpPr>
        <p:spPr>
          <a:xfrm>
            <a:off x="793790" y="3073122"/>
            <a:ext cx="13042821" cy="907018"/>
          </a:xfrm>
          <a:prstGeom prst="rect">
            <a:avLst/>
          </a:prstGeom>
          <a:noFill/>
          <a:ln/>
        </p:spPr>
        <p:txBody>
          <a:bodyPr wrap="squar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Wir schätzen Ihr Interesse an der Microservices Communication Platform und freuen uns auf Ihre Fragen.</a:t>
            </a:r>
            <a:endParaRPr lang="en-US" sz="2200" dirty="0"/>
          </a:p>
        </p:txBody>
      </p:sp>
      <p:pic>
        <p:nvPicPr>
          <p:cNvPr id="4" name="Image 0" descr="preencoded.png"/>
          <p:cNvPicPr>
            <a:picLocks noChangeAspect="1"/>
          </p:cNvPicPr>
          <p:nvPr/>
        </p:nvPicPr>
        <p:blipFill>
          <a:blip r:embed="rId3"/>
          <a:stretch>
            <a:fillRect/>
          </a:stretch>
        </p:blipFill>
        <p:spPr>
          <a:xfrm>
            <a:off x="793790" y="4235291"/>
            <a:ext cx="566976" cy="566976"/>
          </a:xfrm>
          <a:prstGeom prst="rect">
            <a:avLst/>
          </a:prstGeom>
        </p:spPr>
      </p:pic>
      <p:sp>
        <p:nvSpPr>
          <p:cNvPr id="5" name="Text 2"/>
          <p:cNvSpPr/>
          <p:nvPr/>
        </p:nvSpPr>
        <p:spPr>
          <a:xfrm>
            <a:off x="793790"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Wolfgang Meyerle</a:t>
            </a:r>
            <a:endParaRPr lang="en-US" sz="2200" dirty="0"/>
          </a:p>
        </p:txBody>
      </p:sp>
      <p:sp>
        <p:nvSpPr>
          <p:cNvPr id="6" name="Text 3"/>
          <p:cNvSpPr/>
          <p:nvPr/>
        </p:nvSpPr>
        <p:spPr>
          <a:xfrm>
            <a:off x="793790" y="5576173"/>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Leiter Produktentwicklung</a:t>
            </a:r>
            <a:endParaRPr lang="en-US" sz="1750" dirty="0"/>
          </a:p>
        </p:txBody>
      </p:sp>
      <p:sp>
        <p:nvSpPr>
          <p:cNvPr id="7" name="Text 4"/>
          <p:cNvSpPr/>
          <p:nvPr/>
        </p:nvSpPr>
        <p:spPr>
          <a:xfrm>
            <a:off x="793790" y="6075164"/>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wolfgang.meyerle@mcp.tech</a:t>
            </a:r>
            <a:endParaRPr lang="en-US" sz="1750" dirty="0"/>
          </a:p>
        </p:txBody>
      </p:sp>
      <p:pic>
        <p:nvPicPr>
          <p:cNvPr id="8" name="Image 1" descr="preencoded.png"/>
          <p:cNvPicPr>
            <a:picLocks noChangeAspect="1"/>
          </p:cNvPicPr>
          <p:nvPr/>
        </p:nvPicPr>
        <p:blipFill>
          <a:blip r:embed="rId5"/>
          <a:stretch>
            <a:fillRect/>
          </a:stretch>
        </p:blipFill>
        <p:spPr>
          <a:xfrm>
            <a:off x="5235893" y="4235291"/>
            <a:ext cx="566976" cy="566976"/>
          </a:xfrm>
          <a:prstGeom prst="rect">
            <a:avLst/>
          </a:prstGeom>
        </p:spPr>
      </p:pic>
      <p:sp>
        <p:nvSpPr>
          <p:cNvPr id="9" name="Text 5"/>
          <p:cNvSpPr/>
          <p:nvPr/>
        </p:nvSpPr>
        <p:spPr>
          <a:xfrm>
            <a:off x="5235893"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MCP GitHub</a:t>
            </a:r>
            <a:endParaRPr lang="en-US" sz="2200" dirty="0"/>
          </a:p>
        </p:txBody>
      </p:sp>
      <p:sp>
        <p:nvSpPr>
          <p:cNvPr id="10" name="Text 6"/>
          <p:cNvSpPr/>
          <p:nvPr/>
        </p:nvSpPr>
        <p:spPr>
          <a:xfrm>
            <a:off x="5235893" y="557617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Entdecken Sie den Quellcode und beteiligen Sie sich an der Community.</a:t>
            </a:r>
            <a:endParaRPr lang="en-US" sz="1750" dirty="0"/>
          </a:p>
        </p:txBody>
      </p:sp>
      <p:sp>
        <p:nvSpPr>
          <p:cNvPr id="11" name="Text 7"/>
          <p:cNvSpPr/>
          <p:nvPr/>
        </p:nvSpPr>
        <p:spPr>
          <a:xfrm>
            <a:off x="5235893" y="6438067"/>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github.com/mcp-protocol</a:t>
            </a:r>
            <a:endParaRPr lang="en-US" sz="1750" dirty="0"/>
          </a:p>
        </p:txBody>
      </p:sp>
      <p:pic>
        <p:nvPicPr>
          <p:cNvPr id="12" name="Image 2" descr="preencoded.png"/>
          <p:cNvPicPr>
            <a:picLocks noChangeAspect="1"/>
          </p:cNvPicPr>
          <p:nvPr/>
        </p:nvPicPr>
        <p:blipFill>
          <a:blip r:embed="rId7"/>
          <a:stretch>
            <a:fillRect/>
          </a:stretch>
        </p:blipFill>
        <p:spPr>
          <a:xfrm>
            <a:off x="9677995" y="4235291"/>
            <a:ext cx="566976" cy="566976"/>
          </a:xfrm>
          <a:prstGeom prst="rect">
            <a:avLst/>
          </a:prstGeom>
        </p:spPr>
      </p:pic>
      <p:sp>
        <p:nvSpPr>
          <p:cNvPr id="13" name="Text 8"/>
          <p:cNvSpPr/>
          <p:nvPr/>
        </p:nvSpPr>
        <p:spPr>
          <a:xfrm>
            <a:off x="9677995"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Dokumentation</a:t>
            </a:r>
            <a:endParaRPr lang="en-US" sz="2200" dirty="0"/>
          </a:p>
        </p:txBody>
      </p:sp>
      <p:sp>
        <p:nvSpPr>
          <p:cNvPr id="14" name="Text 9"/>
          <p:cNvSpPr/>
          <p:nvPr/>
        </p:nvSpPr>
        <p:spPr>
          <a:xfrm>
            <a:off x="9677995" y="557617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Umfassende Anleitungen, Tutorials und API-Referenzen.</a:t>
            </a:r>
            <a:endParaRPr lang="en-US" sz="1750" dirty="0"/>
          </a:p>
        </p:txBody>
      </p:sp>
      <p:sp>
        <p:nvSpPr>
          <p:cNvPr id="15" name="Text 10"/>
          <p:cNvSpPr/>
          <p:nvPr/>
        </p:nvSpPr>
        <p:spPr>
          <a:xfrm>
            <a:off x="9677995" y="6438067"/>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8">
                  <a:extLst>
                    <a:ext uri="{A12FA001-AC4F-418D-AE19-62706E023703}">
                      <ahyp:hlinkClr xmlns:ahyp="http://schemas.microsoft.com/office/drawing/2018/hyperlinkcolor" val="tx"/>
                    </a:ext>
                  </a:extLst>
                </a:hlinkClick>
              </a:rPr>
              <a:t>docs.mcp.tech</a:t>
            </a:r>
            <a:endParaRPr lang="en-US" sz="1750" dirty="0"/>
          </a:p>
        </p:txBody>
      </p:sp>
      <p:sp>
        <p:nvSpPr>
          <p:cNvPr id="16" name="Text 11"/>
          <p:cNvSpPr/>
          <p:nvPr/>
        </p:nvSpPr>
        <p:spPr>
          <a:xfrm>
            <a:off x="793790" y="714113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Fragen &amp; Antworten</a:t>
            </a:r>
            <a:endParaRPr lang="en-US" sz="26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5</a:t>
            </a:r>
            <a:endParaRPr lang="en-US" sz="2200" dirty="0"/>
          </a:p>
        </p:txBody>
      </p:sp>
      <p:sp>
        <p:nvSpPr>
          <p:cNvPr id="4" name="Text 1"/>
          <p:cNvSpPr/>
          <p:nvPr/>
        </p:nvSpPr>
        <p:spPr>
          <a:xfrm>
            <a:off x="793790" y="3699391"/>
            <a:ext cx="636912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Framework-Integration</a:t>
            </a:r>
            <a:endParaRPr lang="en-US" sz="4450" dirty="0"/>
          </a:p>
        </p:txBody>
      </p:sp>
      <p:sp>
        <p:nvSpPr>
          <p:cNvPr id="5" name="Text 2"/>
          <p:cNvSpPr/>
          <p:nvPr/>
        </p:nvSpPr>
        <p:spPr>
          <a:xfrm>
            <a:off x="793790" y="474833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MCP in n8n und LangChain einbinden</a:t>
            </a:r>
            <a:endParaRPr lang="en-US" sz="1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sp>
        <p:nvSpPr>
          <p:cNvPr id="3" name="Text 0"/>
          <p:cNvSpPr/>
          <p:nvPr/>
        </p:nvSpPr>
        <p:spPr>
          <a:xfrm>
            <a:off x="793790" y="623768"/>
            <a:ext cx="5502116"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Nahtlose Integration mit n8n</a:t>
            </a:r>
            <a:endParaRPr lang="en-US" sz="3100" dirty="0"/>
          </a:p>
        </p:txBody>
      </p:sp>
      <p:sp>
        <p:nvSpPr>
          <p:cNvPr id="4" name="Text 1"/>
          <p:cNvSpPr/>
          <p:nvPr/>
        </p:nvSpPr>
        <p:spPr>
          <a:xfrm>
            <a:off x="793790" y="1358027"/>
            <a:ext cx="7556421"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n8n, eine leistungsstarke Open-Source-Automatisierungsplattform, bietet dank des dedizierten </a:t>
            </a:r>
            <a:r>
              <a:rPr lang="en-US" sz="1250" dirty="0">
                <a:solidFill>
                  <a:srgbClr val="272525"/>
                </a:solidFill>
                <a:highlight>
                  <a:srgbClr val="F2F2F2"/>
                </a:highlight>
                <a:latin typeface="Consolas" pitchFamily="34" charset="0"/>
                <a:ea typeface="Consolas" pitchFamily="34" charset="-122"/>
                <a:cs typeface="Consolas" pitchFamily="34" charset="-120"/>
              </a:rPr>
              <a:t>MCP Client Tool Node</a:t>
            </a:r>
            <a:r>
              <a:rPr lang="en-US" sz="1250" dirty="0">
                <a:solidFill>
                  <a:srgbClr val="272525"/>
                </a:solidFill>
                <a:latin typeface="Inter" pitchFamily="34" charset="0"/>
                <a:ea typeface="Inter" pitchFamily="34" charset="-122"/>
                <a:cs typeface="Inter" pitchFamily="34" charset="-120"/>
              </a:rPr>
              <a:t> eine native Unterstützung für MCP-Server. Dies ermöglicht eine effiziente Workflow-Automatisierung, bei der Sie die volle Leistungsfähigkeit Ihrer C++-basierten MCP-Services in Ihre n8n-Workflows integrieren können.</a:t>
            </a:r>
            <a:endParaRPr lang="en-US" sz="1250" dirty="0"/>
          </a:p>
        </p:txBody>
      </p:sp>
      <p:sp>
        <p:nvSpPr>
          <p:cNvPr id="5" name="Shape 2"/>
          <p:cNvSpPr/>
          <p:nvPr/>
        </p:nvSpPr>
        <p:spPr>
          <a:xfrm>
            <a:off x="793790" y="2552938"/>
            <a:ext cx="3698796" cy="1976795"/>
          </a:xfrm>
          <a:prstGeom prst="roundRect">
            <a:avLst>
              <a:gd name="adj" fmla="val 5551"/>
            </a:avLst>
          </a:prstGeom>
          <a:solidFill>
            <a:srgbClr val="FFFFFF"/>
          </a:solidFill>
          <a:ln w="22860">
            <a:solidFill>
              <a:srgbClr val="C0C1D7"/>
            </a:solidFill>
            <a:prstDash val="solid"/>
          </a:ln>
        </p:spPr>
      </p:sp>
      <p:sp>
        <p:nvSpPr>
          <p:cNvPr id="6" name="Shape 3"/>
          <p:cNvSpPr/>
          <p:nvPr/>
        </p:nvSpPr>
        <p:spPr>
          <a:xfrm>
            <a:off x="770930" y="2552938"/>
            <a:ext cx="91440" cy="1976795"/>
          </a:xfrm>
          <a:prstGeom prst="roundRect">
            <a:avLst>
              <a:gd name="adj" fmla="val 72930"/>
            </a:avLst>
          </a:prstGeom>
          <a:solidFill>
            <a:srgbClr val="4950BC"/>
          </a:solidFill>
          <a:ln/>
        </p:spPr>
      </p:sp>
      <p:sp>
        <p:nvSpPr>
          <p:cNvPr id="7" name="Text 4"/>
          <p:cNvSpPr/>
          <p:nvPr/>
        </p:nvSpPr>
        <p:spPr>
          <a:xfrm>
            <a:off x="1043940" y="2734508"/>
            <a:ext cx="277665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SSE-Endpunkt Konfiguration</a:t>
            </a:r>
            <a:endParaRPr lang="en-US" sz="1550" dirty="0"/>
          </a:p>
        </p:txBody>
      </p:sp>
      <p:sp>
        <p:nvSpPr>
          <p:cNvPr id="8" name="Text 5"/>
          <p:cNvSpPr/>
          <p:nvPr/>
        </p:nvSpPr>
        <p:spPr>
          <a:xfrm>
            <a:off x="1043940" y="3077766"/>
            <a:ext cx="3267075"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Verbinden Sie Ihren n8n-Workflow mühelos mit Ihrem MCP-Server, indem Sie den SSE-Endpunkt konfigurieren. Dies stellt eine stabile und reaktionsschnelle Datenkommunikation sicher.</a:t>
            </a:r>
            <a:endParaRPr lang="en-US" sz="1250" dirty="0"/>
          </a:p>
        </p:txBody>
      </p:sp>
      <p:sp>
        <p:nvSpPr>
          <p:cNvPr id="9" name="Shape 6"/>
          <p:cNvSpPr/>
          <p:nvPr/>
        </p:nvSpPr>
        <p:spPr>
          <a:xfrm>
            <a:off x="4651296" y="2552938"/>
            <a:ext cx="3698915" cy="1976795"/>
          </a:xfrm>
          <a:prstGeom prst="roundRect">
            <a:avLst>
              <a:gd name="adj" fmla="val 5551"/>
            </a:avLst>
          </a:prstGeom>
          <a:solidFill>
            <a:srgbClr val="FFFFFF"/>
          </a:solidFill>
          <a:ln w="22860">
            <a:solidFill>
              <a:srgbClr val="C0C1D7"/>
            </a:solidFill>
            <a:prstDash val="solid"/>
          </a:ln>
        </p:spPr>
      </p:sp>
      <p:sp>
        <p:nvSpPr>
          <p:cNvPr id="10" name="Shape 7"/>
          <p:cNvSpPr/>
          <p:nvPr/>
        </p:nvSpPr>
        <p:spPr>
          <a:xfrm>
            <a:off x="4628436" y="2552938"/>
            <a:ext cx="91440" cy="1976795"/>
          </a:xfrm>
          <a:prstGeom prst="roundRect">
            <a:avLst>
              <a:gd name="adj" fmla="val 72930"/>
            </a:avLst>
          </a:prstGeom>
          <a:solidFill>
            <a:srgbClr val="4950BC"/>
          </a:solidFill>
          <a:ln/>
        </p:spPr>
      </p:sp>
      <p:sp>
        <p:nvSpPr>
          <p:cNvPr id="11" name="Text 8"/>
          <p:cNvSpPr/>
          <p:nvPr/>
        </p:nvSpPr>
        <p:spPr>
          <a:xfrm>
            <a:off x="4901446" y="2734508"/>
            <a:ext cx="2506385"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Flexible Authentifizierung</a:t>
            </a:r>
            <a:endParaRPr lang="en-US" sz="1550" dirty="0"/>
          </a:p>
        </p:txBody>
      </p:sp>
      <p:sp>
        <p:nvSpPr>
          <p:cNvPr id="12" name="Text 9"/>
          <p:cNvSpPr/>
          <p:nvPr/>
        </p:nvSpPr>
        <p:spPr>
          <a:xfrm>
            <a:off x="4901446" y="3077766"/>
            <a:ext cx="3267194"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Der MCP Client Tool Node unterstützt gängige Authentifizierungsarten wie Bearer-Token und Header-basierte Authentifizierung, um die Sicherheit Ihrer integrierten Services zu gewährleisten.</a:t>
            </a:r>
            <a:endParaRPr lang="en-US" sz="1250" dirty="0"/>
          </a:p>
        </p:txBody>
      </p:sp>
      <p:sp>
        <p:nvSpPr>
          <p:cNvPr id="13" name="Shape 10"/>
          <p:cNvSpPr/>
          <p:nvPr/>
        </p:nvSpPr>
        <p:spPr>
          <a:xfrm>
            <a:off x="793790" y="4688443"/>
            <a:ext cx="3698796" cy="1976795"/>
          </a:xfrm>
          <a:prstGeom prst="roundRect">
            <a:avLst>
              <a:gd name="adj" fmla="val 5551"/>
            </a:avLst>
          </a:prstGeom>
          <a:solidFill>
            <a:srgbClr val="FFFFFF"/>
          </a:solidFill>
          <a:ln w="22860">
            <a:solidFill>
              <a:srgbClr val="C0C1D7"/>
            </a:solidFill>
            <a:prstDash val="solid"/>
          </a:ln>
        </p:spPr>
      </p:sp>
      <p:sp>
        <p:nvSpPr>
          <p:cNvPr id="14" name="Shape 11"/>
          <p:cNvSpPr/>
          <p:nvPr/>
        </p:nvSpPr>
        <p:spPr>
          <a:xfrm>
            <a:off x="770930" y="4688443"/>
            <a:ext cx="91440" cy="1976795"/>
          </a:xfrm>
          <a:prstGeom prst="roundRect">
            <a:avLst>
              <a:gd name="adj" fmla="val 72930"/>
            </a:avLst>
          </a:prstGeom>
          <a:solidFill>
            <a:srgbClr val="4950BC"/>
          </a:solidFill>
          <a:ln/>
        </p:spPr>
      </p:sp>
      <p:sp>
        <p:nvSpPr>
          <p:cNvPr id="15" name="Text 12"/>
          <p:cNvSpPr/>
          <p:nvPr/>
        </p:nvSpPr>
        <p:spPr>
          <a:xfrm>
            <a:off x="1043940" y="4870013"/>
            <a:ext cx="2342436"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Granulare Tool-Auswahl</a:t>
            </a:r>
            <a:endParaRPr lang="en-US" sz="1550" dirty="0"/>
          </a:p>
        </p:txBody>
      </p:sp>
      <p:sp>
        <p:nvSpPr>
          <p:cNvPr id="16" name="Text 13"/>
          <p:cNvSpPr/>
          <p:nvPr/>
        </p:nvSpPr>
        <p:spPr>
          <a:xfrm>
            <a:off x="1043940" y="5213271"/>
            <a:ext cx="3267075"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Wählen Sie präzise aus, welche Tools von Ihrem MCP-Server im n8n-Workflow verfügbar sein sollen. Sie können alle Tools, ausgewählte Tools oder alle Tools außer bestimmten Ausnahmen einbinden.</a:t>
            </a:r>
            <a:endParaRPr lang="en-US" sz="1250" dirty="0"/>
          </a:p>
        </p:txBody>
      </p:sp>
      <p:sp>
        <p:nvSpPr>
          <p:cNvPr id="17" name="Text 14"/>
          <p:cNvSpPr/>
          <p:nvPr/>
        </p:nvSpPr>
        <p:spPr>
          <a:xfrm>
            <a:off x="793790" y="6843832"/>
            <a:ext cx="7556421"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Dank vorgefertigter Beispiel-Workflows ist der Einstieg in die n8n MCP-Integration unkompliziert. Dies ermöglicht eine schnelle Bereitstellung und Nutzung Ihrer performanten C++-Services in automatisierten Prozessen.</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4263152" cy="301228"/>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Das N×M Problem der AI-Integration</a:t>
            </a:r>
            <a:endParaRPr lang="en-US" sz="1850" dirty="0"/>
          </a:p>
        </p:txBody>
      </p:sp>
      <p:sp>
        <p:nvSpPr>
          <p:cNvPr id="3" name="Text 1"/>
          <p:cNvSpPr/>
          <p:nvPr/>
        </p:nvSpPr>
        <p:spPr>
          <a:xfrm>
            <a:off x="396835" y="805815"/>
            <a:ext cx="13836729"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Die Integration von Künstlicher Intelligenz in bestehende Systemlandschaften ist eine der größten Herausforderungen. Ohne einen standardisierten Ansatz führt dies zu einer exponentiell wachsenden Komplexität, die Projekte verlangsamt und die Wartung erschwert.</a:t>
            </a:r>
            <a:endParaRPr lang="en-US" sz="750" dirty="0"/>
          </a:p>
        </p:txBody>
      </p:sp>
      <p:sp>
        <p:nvSpPr>
          <p:cNvPr id="4" name="Shape 2"/>
          <p:cNvSpPr/>
          <p:nvPr/>
        </p:nvSpPr>
        <p:spPr>
          <a:xfrm>
            <a:off x="396835" y="5285542"/>
            <a:ext cx="13836729" cy="15240"/>
          </a:xfrm>
          <a:prstGeom prst="roundRect">
            <a:avLst>
              <a:gd name="adj" fmla="val 265675"/>
            </a:avLst>
          </a:prstGeom>
          <a:solidFill>
            <a:srgbClr val="C0C1D7"/>
          </a:solidFill>
          <a:ln/>
        </p:spPr>
      </p:sp>
      <p:sp>
        <p:nvSpPr>
          <p:cNvPr id="5" name="Shape 3"/>
          <p:cNvSpPr/>
          <p:nvPr/>
        </p:nvSpPr>
        <p:spPr>
          <a:xfrm>
            <a:off x="396835" y="1068467"/>
            <a:ext cx="6858119" cy="4217075"/>
          </a:xfrm>
          <a:prstGeom prst="roundRect">
            <a:avLst>
              <a:gd name="adj" fmla="val 960"/>
            </a:avLst>
          </a:prstGeom>
          <a:solidFill>
            <a:srgbClr val="DADBF1"/>
          </a:solidFill>
          <a:ln w="7620">
            <a:solidFill>
              <a:srgbClr val="C0C1D7"/>
            </a:solidFill>
            <a:prstDash val="solid"/>
          </a:ln>
        </p:spPr>
      </p:sp>
      <p:sp>
        <p:nvSpPr>
          <p:cNvPr id="6" name="Text 4"/>
          <p:cNvSpPr/>
          <p:nvPr/>
        </p:nvSpPr>
        <p:spPr>
          <a:xfrm>
            <a:off x="2971205" y="1172408"/>
            <a:ext cx="1709261" cy="150614"/>
          </a:xfrm>
          <a:prstGeom prst="rect">
            <a:avLst/>
          </a:prstGeom>
          <a:noFill/>
          <a:ln/>
        </p:spPr>
        <p:txBody>
          <a:bodyPr wrap="none" lIns="0" tIns="0" rIns="0" bIns="0" rtlCol="0" anchor="t"/>
          <a:lstStyle/>
          <a:p>
            <a:pPr marL="0" indent="0" algn="ctr">
              <a:lnSpc>
                <a:spcPts val="1150"/>
              </a:lnSpc>
              <a:buNone/>
            </a:pPr>
            <a:r>
              <a:rPr lang="en-US" sz="900" b="1" dirty="0">
                <a:solidFill>
                  <a:srgbClr val="272525"/>
                </a:solidFill>
                <a:latin typeface="Inter Bold" pitchFamily="34" charset="0"/>
                <a:ea typeface="Inter Bold" pitchFamily="34" charset="-122"/>
                <a:cs typeface="Inter Bold" pitchFamily="34" charset="-120"/>
              </a:rPr>
              <a:t>Ohne MCP: N×M Komplexität</a:t>
            </a:r>
            <a:endParaRPr lang="en-US" sz="900" dirty="0"/>
          </a:p>
        </p:txBody>
      </p:sp>
      <p:sp>
        <p:nvSpPr>
          <p:cNvPr id="7" name="Text 5"/>
          <p:cNvSpPr/>
          <p:nvPr/>
        </p:nvSpPr>
        <p:spPr>
          <a:xfrm>
            <a:off x="500777" y="1380768"/>
            <a:ext cx="6650236" cy="308610"/>
          </a:xfrm>
          <a:prstGeom prst="rect">
            <a:avLst/>
          </a:prstGeom>
          <a:noFill/>
          <a:ln/>
        </p:spPr>
        <p:txBody>
          <a:bodyPr wrap="square" lIns="0" tIns="0" rIns="0" bIns="0" rtlCol="0" anchor="t"/>
          <a:lstStyle/>
          <a:p>
            <a:pPr marL="0" indent="0" algn="ctr">
              <a:lnSpc>
                <a:spcPts val="1200"/>
              </a:lnSpc>
              <a:buNone/>
            </a:pPr>
            <a:r>
              <a:rPr lang="en-US" sz="750" dirty="0">
                <a:solidFill>
                  <a:srgbClr val="272525"/>
                </a:solidFill>
                <a:latin typeface="Inter" pitchFamily="34" charset="0"/>
                <a:ea typeface="Inter" pitchFamily="34" charset="-122"/>
                <a:cs typeface="Inter" pitchFamily="34" charset="-120"/>
              </a:rPr>
              <a:t>Jede AI-Anwendung (N) benötigt eine individuelle Integration für jedes externe System (M). Dies führt zu einer Vielzahl von Punkt-zu-Punkt-Verbindungen (N×M), die schwer zu verwalten und zu skalieren sind.</a:t>
            </a:r>
            <a:endParaRPr lang="en-US" sz="750" dirty="0"/>
          </a:p>
        </p:txBody>
      </p:sp>
      <p:pic>
        <p:nvPicPr>
          <p:cNvPr id="8" name="Image 0" descr="preencoded.png"/>
          <p:cNvPicPr>
            <a:picLocks noChangeAspect="1"/>
          </p:cNvPicPr>
          <p:nvPr/>
        </p:nvPicPr>
        <p:blipFill>
          <a:blip r:embed="rId3"/>
          <a:stretch>
            <a:fillRect/>
          </a:stretch>
        </p:blipFill>
        <p:spPr>
          <a:xfrm>
            <a:off x="999530" y="1797725"/>
            <a:ext cx="5652611" cy="3391495"/>
          </a:xfrm>
          <a:prstGeom prst="rect">
            <a:avLst/>
          </a:prstGeom>
        </p:spPr>
      </p:pic>
      <p:sp>
        <p:nvSpPr>
          <p:cNvPr id="9" name="Shape 6"/>
          <p:cNvSpPr/>
          <p:nvPr/>
        </p:nvSpPr>
        <p:spPr>
          <a:xfrm>
            <a:off x="7375446" y="5300782"/>
            <a:ext cx="6858119" cy="4217075"/>
          </a:xfrm>
          <a:prstGeom prst="rect">
            <a:avLst/>
          </a:prstGeom>
          <a:solidFill>
            <a:srgbClr val="DADBF1"/>
          </a:solidFill>
          <a:ln/>
        </p:spPr>
      </p:sp>
      <p:sp>
        <p:nvSpPr>
          <p:cNvPr id="10" name="Text 7"/>
          <p:cNvSpPr/>
          <p:nvPr/>
        </p:nvSpPr>
        <p:spPr>
          <a:xfrm>
            <a:off x="10032206" y="5397103"/>
            <a:ext cx="1544598" cy="150614"/>
          </a:xfrm>
          <a:prstGeom prst="rect">
            <a:avLst/>
          </a:prstGeom>
          <a:noFill/>
          <a:ln/>
        </p:spPr>
        <p:txBody>
          <a:bodyPr wrap="none" lIns="0" tIns="0" rIns="0" bIns="0" rtlCol="0" anchor="t"/>
          <a:lstStyle/>
          <a:p>
            <a:pPr marL="0" indent="0" algn="ctr">
              <a:lnSpc>
                <a:spcPts val="1150"/>
              </a:lnSpc>
              <a:buNone/>
            </a:pPr>
            <a:r>
              <a:rPr lang="en-US" sz="900" b="1" dirty="0">
                <a:solidFill>
                  <a:srgbClr val="272525"/>
                </a:solidFill>
                <a:latin typeface="Inter Bold" pitchFamily="34" charset="0"/>
                <a:ea typeface="Inter Bold" pitchFamily="34" charset="-122"/>
                <a:cs typeface="Inter Bold" pitchFamily="34" charset="-120"/>
              </a:rPr>
              <a:t>Mit MCP: N+M Einfachheit</a:t>
            </a:r>
            <a:endParaRPr lang="en-US" sz="900" dirty="0"/>
          </a:p>
        </p:txBody>
      </p:sp>
      <p:sp>
        <p:nvSpPr>
          <p:cNvPr id="11" name="Text 8"/>
          <p:cNvSpPr/>
          <p:nvPr/>
        </p:nvSpPr>
        <p:spPr>
          <a:xfrm>
            <a:off x="7479387" y="5605462"/>
            <a:ext cx="6650236" cy="308610"/>
          </a:xfrm>
          <a:prstGeom prst="rect">
            <a:avLst/>
          </a:prstGeom>
          <a:noFill/>
          <a:ln/>
        </p:spPr>
        <p:txBody>
          <a:bodyPr wrap="square" lIns="0" tIns="0" rIns="0" bIns="0" rtlCol="0" anchor="t"/>
          <a:lstStyle/>
          <a:p>
            <a:pPr marL="0" indent="0" algn="ctr">
              <a:lnSpc>
                <a:spcPts val="1200"/>
              </a:lnSpc>
              <a:buNone/>
            </a:pPr>
            <a:r>
              <a:rPr lang="en-US" sz="750" dirty="0">
                <a:solidFill>
                  <a:srgbClr val="272525"/>
                </a:solidFill>
                <a:latin typeface="Inter" pitchFamily="34" charset="0"/>
                <a:ea typeface="Inter" pitchFamily="34" charset="-122"/>
                <a:cs typeface="Inter" pitchFamily="34" charset="-120"/>
              </a:rPr>
              <a:t>MCP fungiert als universeller Übersetzer. Jede AI-Anwendung und jedes externe System muss nur noch einmal mit MCP verbunden werden. Dies reduziert die Integrationspunkte drastisch auf N+M.</a:t>
            </a:r>
            <a:endParaRPr lang="en-US" sz="750" dirty="0"/>
          </a:p>
        </p:txBody>
      </p:sp>
      <p:pic>
        <p:nvPicPr>
          <p:cNvPr id="12" name="Image 1" descr="preencoded.png"/>
          <p:cNvPicPr>
            <a:picLocks noChangeAspect="1"/>
          </p:cNvPicPr>
          <p:nvPr/>
        </p:nvPicPr>
        <p:blipFill>
          <a:blip r:embed="rId4"/>
          <a:stretch>
            <a:fillRect/>
          </a:stretch>
        </p:blipFill>
        <p:spPr>
          <a:xfrm>
            <a:off x="7978140" y="6022419"/>
            <a:ext cx="5652611" cy="3391495"/>
          </a:xfrm>
          <a:prstGeom prst="rect">
            <a:avLst/>
          </a:prstGeom>
        </p:spPr>
      </p:pic>
      <p:sp>
        <p:nvSpPr>
          <p:cNvPr id="13" name="Text 9"/>
          <p:cNvSpPr/>
          <p:nvPr/>
        </p:nvSpPr>
        <p:spPr>
          <a:xfrm>
            <a:off x="396835" y="9610963"/>
            <a:ext cx="13836729"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Das Model Context Protocol löst dieses Problem durch einen standardisierten Kommunikationsweg, der die Notwendigkeit unzähliger individueller Anpassungen eliminiert und die Integration neuer Komponenten erheblich vereinfacht.</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6527" y="619601"/>
            <a:ext cx="11082576" cy="631984"/>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Inter Bold" pitchFamily="34" charset="0"/>
                <a:ea typeface="Inter Bold" pitchFamily="34" charset="-122"/>
                <a:cs typeface="Inter Bold" pitchFamily="34" charset="-120"/>
              </a:rPr>
              <a:t>Kernfunktionen des Model Context Protocols</a:t>
            </a:r>
            <a:endParaRPr lang="en-US" sz="3950" dirty="0"/>
          </a:p>
        </p:txBody>
      </p:sp>
      <p:sp>
        <p:nvSpPr>
          <p:cNvPr id="3" name="Text 1"/>
          <p:cNvSpPr/>
          <p:nvPr/>
        </p:nvSpPr>
        <p:spPr>
          <a:xfrm>
            <a:off x="786527" y="1656040"/>
            <a:ext cx="13057346" cy="970836"/>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Das Model Context Protocol (MCP) definiert vier zentrale, standardisierte Schnittstellen, die es KI-Anwendungen ermöglichen, effektiv und sicher mit der Außenwelt zu interagieren. Diese Funktionen bilden das Rückgrat jeder MCP-basierten Integration und gewährleisten einen reibungslosen und sicheren Datenaustausch.</a:t>
            </a:r>
            <a:endParaRPr lang="en-US" sz="1550" dirty="0"/>
          </a:p>
        </p:txBody>
      </p:sp>
      <p:pic>
        <p:nvPicPr>
          <p:cNvPr id="4" name="Image 0" descr="preencoded.png"/>
          <p:cNvPicPr>
            <a:picLocks noChangeAspect="1"/>
          </p:cNvPicPr>
          <p:nvPr/>
        </p:nvPicPr>
        <p:blipFill>
          <a:blip r:embed="rId3"/>
          <a:stretch>
            <a:fillRect/>
          </a:stretch>
        </p:blipFill>
        <p:spPr>
          <a:xfrm>
            <a:off x="786527" y="2854404"/>
            <a:ext cx="505658" cy="505658"/>
          </a:xfrm>
          <a:prstGeom prst="rect">
            <a:avLst/>
          </a:prstGeom>
        </p:spPr>
      </p:pic>
      <p:sp>
        <p:nvSpPr>
          <p:cNvPr id="5" name="Text 2"/>
          <p:cNvSpPr/>
          <p:nvPr/>
        </p:nvSpPr>
        <p:spPr>
          <a:xfrm>
            <a:off x="1544955" y="2974419"/>
            <a:ext cx="3112532"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Resources (Datenzugriff)</a:t>
            </a:r>
            <a:endParaRPr lang="en-US" sz="1950" dirty="0"/>
          </a:p>
        </p:txBody>
      </p:sp>
      <p:sp>
        <p:nvSpPr>
          <p:cNvPr id="6" name="Text 3"/>
          <p:cNvSpPr/>
          <p:nvPr/>
        </p:nvSpPr>
        <p:spPr>
          <a:xfrm>
            <a:off x="1544955" y="3411855"/>
            <a:ext cx="5643801"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Ermöglicht KI-Modellen den sicheren und kontrollierten Zugriff auf externe Datenquellen wie Dateisysteme, Datenbanken oder APIs. Dies stellt sicher, dass die KI immer mit den relevantesten und aktuellsten Informationen arbeitet, ohne direkt exponiert zu sein.</a:t>
            </a:r>
            <a:endParaRPr lang="en-US" sz="1550" dirty="0"/>
          </a:p>
        </p:txBody>
      </p:sp>
      <p:pic>
        <p:nvPicPr>
          <p:cNvPr id="7" name="Image 1" descr="preencoded.png"/>
          <p:cNvPicPr>
            <a:picLocks noChangeAspect="1"/>
          </p:cNvPicPr>
          <p:nvPr/>
        </p:nvPicPr>
        <p:blipFill>
          <a:blip r:embed="rId4"/>
          <a:stretch>
            <a:fillRect/>
          </a:stretch>
        </p:blipFill>
        <p:spPr>
          <a:xfrm>
            <a:off x="7441525" y="2854404"/>
            <a:ext cx="505658" cy="505658"/>
          </a:xfrm>
          <a:prstGeom prst="rect">
            <a:avLst/>
          </a:prstGeom>
        </p:spPr>
      </p:pic>
      <p:sp>
        <p:nvSpPr>
          <p:cNvPr id="8" name="Text 4"/>
          <p:cNvSpPr/>
          <p:nvPr/>
        </p:nvSpPr>
        <p:spPr>
          <a:xfrm>
            <a:off x="8199953" y="2974419"/>
            <a:ext cx="3308271"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Tools (Aktionsausführung)</a:t>
            </a:r>
            <a:endParaRPr lang="en-US" sz="1950" dirty="0"/>
          </a:p>
        </p:txBody>
      </p:sp>
      <p:sp>
        <p:nvSpPr>
          <p:cNvPr id="9" name="Text 5"/>
          <p:cNvSpPr/>
          <p:nvPr/>
        </p:nvSpPr>
        <p:spPr>
          <a:xfrm>
            <a:off x="8199953" y="3411855"/>
            <a:ext cx="5643920"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Bietet standardisierte Mechanismen zur Ausführung spezifischer Aktionen oder Operationen in externen Systemen. KI-Anwendungen können so Prozesse automatisieren, Befehle ausführen oder Systemfunktionen über definierte Schnittstellen steuern.</a:t>
            </a:r>
            <a:endParaRPr lang="en-US" sz="1550" dirty="0"/>
          </a:p>
        </p:txBody>
      </p:sp>
      <p:pic>
        <p:nvPicPr>
          <p:cNvPr id="10" name="Image 2" descr="preencoded.png"/>
          <p:cNvPicPr>
            <a:picLocks noChangeAspect="1"/>
          </p:cNvPicPr>
          <p:nvPr/>
        </p:nvPicPr>
        <p:blipFill>
          <a:blip r:embed="rId5"/>
          <a:stretch>
            <a:fillRect/>
          </a:stretch>
        </p:blipFill>
        <p:spPr>
          <a:xfrm>
            <a:off x="786527" y="5434370"/>
            <a:ext cx="505658" cy="505658"/>
          </a:xfrm>
          <a:prstGeom prst="rect">
            <a:avLst/>
          </a:prstGeom>
        </p:spPr>
      </p:pic>
      <p:sp>
        <p:nvSpPr>
          <p:cNvPr id="11" name="Text 6"/>
          <p:cNvSpPr/>
          <p:nvPr/>
        </p:nvSpPr>
        <p:spPr>
          <a:xfrm>
            <a:off x="1544955" y="5554385"/>
            <a:ext cx="5001578"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Prompts (Wiederverwendbare Vorlagen)</a:t>
            </a:r>
            <a:endParaRPr lang="en-US" sz="1950" dirty="0"/>
          </a:p>
        </p:txBody>
      </p:sp>
      <p:sp>
        <p:nvSpPr>
          <p:cNvPr id="12" name="Text 7"/>
          <p:cNvSpPr/>
          <p:nvPr/>
        </p:nvSpPr>
        <p:spPr>
          <a:xfrm>
            <a:off x="1544955" y="5991820"/>
            <a:ext cx="5643801"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Ermöglicht die Definition und Verwaltung von wiederverwendbaren Prompt-Vorlagen, die dynamisch mit Kontextinformationen befüllt werden können. Dies fördert Konsistenz, reduziert den Entwicklungsaufwand und optimiert die Interaktion mit LLMs.</a:t>
            </a:r>
            <a:endParaRPr lang="en-US" sz="1550" dirty="0"/>
          </a:p>
        </p:txBody>
      </p:sp>
      <p:pic>
        <p:nvPicPr>
          <p:cNvPr id="13" name="Image 3" descr="preencoded.png"/>
          <p:cNvPicPr>
            <a:picLocks noChangeAspect="1"/>
          </p:cNvPicPr>
          <p:nvPr/>
        </p:nvPicPr>
        <p:blipFill>
          <a:blip r:embed="rId6"/>
          <a:stretch>
            <a:fillRect/>
          </a:stretch>
        </p:blipFill>
        <p:spPr>
          <a:xfrm>
            <a:off x="7441525" y="5434370"/>
            <a:ext cx="505658" cy="505658"/>
          </a:xfrm>
          <a:prstGeom prst="rect">
            <a:avLst/>
          </a:prstGeom>
        </p:spPr>
      </p:pic>
      <p:sp>
        <p:nvSpPr>
          <p:cNvPr id="14" name="Text 8"/>
          <p:cNvSpPr/>
          <p:nvPr/>
        </p:nvSpPr>
        <p:spPr>
          <a:xfrm>
            <a:off x="8199953" y="5554385"/>
            <a:ext cx="3386257"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Sampling (LLM-Interaktion)</a:t>
            </a:r>
            <a:endParaRPr lang="en-US" sz="1950" dirty="0"/>
          </a:p>
        </p:txBody>
      </p:sp>
      <p:sp>
        <p:nvSpPr>
          <p:cNvPr id="15" name="Text 9"/>
          <p:cNvSpPr/>
          <p:nvPr/>
        </p:nvSpPr>
        <p:spPr>
          <a:xfrm>
            <a:off x="8199953" y="5991820"/>
            <a:ext cx="5643920"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Standardisiert die Interaktion mit Large Language Models (LLMs), indem es Methoden für die Eingabe von Prompts und die Verarbeitung der generierten Antworten bereitstellt. So wird eine effiziente und konsistente Nutzung von LLM-Fähigkeiten gewährleistet.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2. Architektur &amp; Protokoll</a:t>
            </a:r>
            <a:endParaRPr lang="en-US" sz="6150" dirty="0"/>
          </a:p>
        </p:txBody>
      </p:sp>
      <p:sp>
        <p:nvSpPr>
          <p:cNvPr id="4" name="Text 1"/>
          <p:cNvSpPr/>
          <p:nvPr/>
        </p:nvSpPr>
        <p:spPr>
          <a:xfrm>
            <a:off x="793790" y="5050393"/>
            <a:ext cx="5982653"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Technische Grundlagen und Aufbau</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3055"/>
            <a:ext cx="7698343"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MCP Architektur: Das Client-Server Modell</a:t>
            </a:r>
            <a:endParaRPr lang="en-US" sz="2900" dirty="0"/>
          </a:p>
        </p:txBody>
      </p:sp>
      <p:sp>
        <p:nvSpPr>
          <p:cNvPr id="3" name="Text 1"/>
          <p:cNvSpPr/>
          <p:nvPr/>
        </p:nvSpPr>
        <p:spPr>
          <a:xfrm>
            <a:off x="793790" y="1388626"/>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Das Model Context Protocol (MCP) basiert auf einem klaren Client-Server-Modell, das die Integration von KI-Anwendungen in komplexe Systemlandschaften vereinfacht. Dieses Modell definiert drei Hauptteilnehmer, die über ein standardisiertes Protokoll miteinander kommunizieren, um eine sichere und effiziente Interaktion zu gewährleisten.</a:t>
            </a:r>
            <a:endParaRPr lang="en-US" sz="1150" dirty="0"/>
          </a:p>
        </p:txBody>
      </p:sp>
      <p:pic>
        <p:nvPicPr>
          <p:cNvPr id="4" name="Image 0" descr="preencoded.png"/>
          <p:cNvPicPr>
            <a:picLocks noChangeAspect="1"/>
          </p:cNvPicPr>
          <p:nvPr/>
        </p:nvPicPr>
        <p:blipFill>
          <a:blip r:embed="rId3"/>
          <a:stretch>
            <a:fillRect/>
          </a:stretch>
        </p:blipFill>
        <p:spPr>
          <a:xfrm>
            <a:off x="3076337" y="2025968"/>
            <a:ext cx="8477726" cy="4697373"/>
          </a:xfrm>
          <a:prstGeom prst="rect">
            <a:avLst/>
          </a:prstGeom>
        </p:spPr>
      </p:pic>
      <p:sp>
        <p:nvSpPr>
          <p:cNvPr id="5" name="Text 2"/>
          <p:cNvSpPr/>
          <p:nvPr/>
        </p:nvSpPr>
        <p:spPr>
          <a:xfrm>
            <a:off x="6500522" y="4033275"/>
            <a:ext cx="1790158"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MCP Architektur</a:t>
            </a:r>
            <a:endParaRPr lang="en-US" sz="1350" dirty="0"/>
          </a:p>
        </p:txBody>
      </p:sp>
      <p:sp>
        <p:nvSpPr>
          <p:cNvPr id="6" name="Text 3"/>
          <p:cNvSpPr/>
          <p:nvPr/>
        </p:nvSpPr>
        <p:spPr>
          <a:xfrm>
            <a:off x="6500522" y="4334063"/>
            <a:ext cx="1790158"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Client-Server Modell für KI-Integration</a:t>
            </a:r>
            <a:endParaRPr lang="en-US" sz="1050" dirty="0"/>
          </a:p>
        </p:txBody>
      </p:sp>
      <p:sp>
        <p:nvSpPr>
          <p:cNvPr id="7" name="Text 4"/>
          <p:cNvSpPr/>
          <p:nvPr/>
        </p:nvSpPr>
        <p:spPr>
          <a:xfrm>
            <a:off x="9194084" y="4108212"/>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MCP Server</a:t>
            </a:r>
            <a:endParaRPr lang="en-US" sz="1350" dirty="0"/>
          </a:p>
        </p:txBody>
      </p:sp>
      <p:sp>
        <p:nvSpPr>
          <p:cNvPr id="8" name="Text 5"/>
          <p:cNvSpPr/>
          <p:nvPr/>
        </p:nvSpPr>
        <p:spPr>
          <a:xfrm>
            <a:off x="9098332" y="4409000"/>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Datenquelle und Tools bereitstellen</a:t>
            </a:r>
            <a:endParaRPr lang="en-US" sz="1050" dirty="0"/>
          </a:p>
        </p:txBody>
      </p:sp>
      <p:sp>
        <p:nvSpPr>
          <p:cNvPr id="9" name="Text 6"/>
          <p:cNvSpPr/>
          <p:nvPr/>
        </p:nvSpPr>
        <p:spPr>
          <a:xfrm>
            <a:off x="3548844" y="5307201"/>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Host Application</a:t>
            </a:r>
            <a:endParaRPr lang="en-US" sz="1350" dirty="0"/>
          </a:p>
        </p:txBody>
      </p:sp>
      <p:sp>
        <p:nvSpPr>
          <p:cNvPr id="10" name="Text 7"/>
          <p:cNvSpPr/>
          <p:nvPr/>
        </p:nvSpPr>
        <p:spPr>
          <a:xfrm>
            <a:off x="3453092" y="5607989"/>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Vermittelt Kommunikation und Routing</a:t>
            </a:r>
            <a:endParaRPr lang="en-US" sz="1050" dirty="0"/>
          </a:p>
        </p:txBody>
      </p:sp>
      <p:sp>
        <p:nvSpPr>
          <p:cNvPr id="11" name="Text 8"/>
          <p:cNvSpPr/>
          <p:nvPr/>
        </p:nvSpPr>
        <p:spPr>
          <a:xfrm>
            <a:off x="3781981" y="2517886"/>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MCP Client</a:t>
            </a:r>
            <a:endParaRPr lang="en-US" sz="1350" dirty="0"/>
          </a:p>
        </p:txBody>
      </p:sp>
      <p:sp>
        <p:nvSpPr>
          <p:cNvPr id="12" name="Text 9"/>
          <p:cNvSpPr/>
          <p:nvPr/>
        </p:nvSpPr>
        <p:spPr>
          <a:xfrm>
            <a:off x="3686228" y="2818674"/>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AI-Anwendung sendet Anfragen</a:t>
            </a:r>
            <a:endParaRPr lang="en-US" sz="1050" dirty="0"/>
          </a:p>
        </p:txBody>
      </p:sp>
      <p:sp>
        <p:nvSpPr>
          <p:cNvPr id="13" name="Text 10"/>
          <p:cNvSpPr/>
          <p:nvPr/>
        </p:nvSpPr>
        <p:spPr>
          <a:xfrm>
            <a:off x="793790" y="6889194"/>
            <a:ext cx="13042821" cy="70723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 gesamte Kommunikation zwischen diesen Komponenten erfolgt über das </a:t>
            </a:r>
            <a:r>
              <a:rPr lang="en-US" sz="1150" b="1" dirty="0">
                <a:solidFill>
                  <a:srgbClr val="272525"/>
                </a:solidFill>
                <a:latin typeface="Inter" pitchFamily="34" charset="0"/>
                <a:ea typeface="Inter" pitchFamily="34" charset="-122"/>
                <a:cs typeface="Inter" pitchFamily="34" charset="-120"/>
              </a:rPr>
              <a:t>JSON-RPC 2.0 Protokoll</a:t>
            </a:r>
            <a:r>
              <a:rPr lang="en-US" sz="1150" dirty="0">
                <a:solidFill>
                  <a:srgbClr val="272525"/>
                </a:solidFill>
                <a:latin typeface="Inter" pitchFamily="34" charset="0"/>
                <a:ea typeface="Inter" pitchFamily="34" charset="-122"/>
                <a:cs typeface="Inter" pitchFamily="34" charset="-120"/>
              </a:rPr>
              <a:t>. Dies gewährleistet einen leichten, sprachunabhängigen und robusten Datenaustausch, der für verteilte Systeme optimiert ist. Die Host Application agiert dabei als Vermittler, der Anfragen vom Client an den Server weiterleitet und die Antworten entsprechend zurückführt, wodurch eine direkte und potenziell unsichere Verbindung zwischen KI und externen Systemen vermieden wird.</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767"/>
          </a:xfrm>
          <a:prstGeom prst="rect">
            <a:avLst/>
          </a:prstGeom>
        </p:spPr>
      </p:pic>
      <p:sp>
        <p:nvSpPr>
          <p:cNvPr id="3" name="Text 0"/>
          <p:cNvSpPr/>
          <p:nvPr/>
        </p:nvSpPr>
        <p:spPr>
          <a:xfrm>
            <a:off x="6188988" y="552093"/>
            <a:ext cx="4502110" cy="562689"/>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JSON-RPC 2.0</a:t>
            </a:r>
            <a:endParaRPr lang="en-US" sz="3500" dirty="0"/>
          </a:p>
        </p:txBody>
      </p:sp>
      <p:sp>
        <p:nvSpPr>
          <p:cNvPr id="4" name="Text 1"/>
          <p:cNvSpPr/>
          <p:nvPr/>
        </p:nvSpPr>
        <p:spPr>
          <a:xfrm>
            <a:off x="6188988" y="1310521"/>
            <a:ext cx="3733681" cy="244673"/>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Das Kommunikationsrückgrat von MCP</a:t>
            </a:r>
            <a:endParaRPr lang="en-US" sz="1500" dirty="0"/>
          </a:p>
        </p:txBody>
      </p:sp>
      <p:sp>
        <p:nvSpPr>
          <p:cNvPr id="5" name="Text 2"/>
          <p:cNvSpPr/>
          <p:nvPr/>
        </p:nvSpPr>
        <p:spPr>
          <a:xfrm>
            <a:off x="6188988" y="1750933"/>
            <a:ext cx="7738824" cy="834866"/>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Das Model Context Protocol (MCP) setzt auf JSON-RPC 2.0 als grundlegendes Kommunikationsprotokoll. Die Wahl fiel auf dieses Protokoll aufgrund seiner bewährten Eigenschaften: Es ist leichtgewichtig, sprachunabhängig und in vielen verteilten Systemen erprobt. Diese Merkmale gewährleisten einen reibungslosen und effizienten Datenaustausch zwischen KI-Anwendungen und externen Systemen.</a:t>
            </a:r>
            <a:endParaRPr lang="en-US" sz="1000" dirty="0"/>
          </a:p>
        </p:txBody>
      </p:sp>
      <p:sp>
        <p:nvSpPr>
          <p:cNvPr id="6" name="Shape 3"/>
          <p:cNvSpPr/>
          <p:nvPr/>
        </p:nvSpPr>
        <p:spPr>
          <a:xfrm>
            <a:off x="6188988" y="2928342"/>
            <a:ext cx="3804166" cy="2140148"/>
          </a:xfrm>
          <a:prstGeom prst="roundRect">
            <a:avLst>
              <a:gd name="adj" fmla="val 3418"/>
            </a:avLst>
          </a:prstGeom>
          <a:solidFill>
            <a:srgbClr val="FFFFFF"/>
          </a:solidFill>
          <a:ln/>
        </p:spPr>
      </p:sp>
      <p:sp>
        <p:nvSpPr>
          <p:cNvPr id="7" name="Shape 4"/>
          <p:cNvSpPr/>
          <p:nvPr/>
        </p:nvSpPr>
        <p:spPr>
          <a:xfrm>
            <a:off x="6188988" y="2913102"/>
            <a:ext cx="3804166" cy="60960"/>
          </a:xfrm>
          <a:prstGeom prst="roundRect">
            <a:avLst>
              <a:gd name="adj" fmla="val 89910"/>
            </a:avLst>
          </a:prstGeom>
          <a:solidFill>
            <a:srgbClr val="4950BC"/>
          </a:solidFill>
          <a:ln/>
        </p:spPr>
      </p:sp>
      <p:sp>
        <p:nvSpPr>
          <p:cNvPr id="8" name="Shape 5"/>
          <p:cNvSpPr/>
          <p:nvPr/>
        </p:nvSpPr>
        <p:spPr>
          <a:xfrm>
            <a:off x="7895273" y="2732603"/>
            <a:ext cx="391478" cy="391478"/>
          </a:xfrm>
          <a:prstGeom prst="roundRect">
            <a:avLst>
              <a:gd name="adj" fmla="val 233576"/>
            </a:avLst>
          </a:prstGeom>
          <a:solidFill>
            <a:srgbClr val="4950BC"/>
          </a:solidFill>
          <a:ln/>
        </p:spPr>
      </p:sp>
      <p:sp>
        <p:nvSpPr>
          <p:cNvPr id="9" name="Text 6"/>
          <p:cNvSpPr/>
          <p:nvPr/>
        </p:nvSpPr>
        <p:spPr>
          <a:xfrm>
            <a:off x="8012668" y="283047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1</a:t>
            </a:r>
            <a:endParaRPr lang="en-US" sz="1200" dirty="0"/>
          </a:p>
        </p:txBody>
      </p:sp>
      <p:sp>
        <p:nvSpPr>
          <p:cNvPr id="10" name="Text 7"/>
          <p:cNvSpPr/>
          <p:nvPr/>
        </p:nvSpPr>
        <p:spPr>
          <a:xfrm>
            <a:off x="6334720" y="3254573"/>
            <a:ext cx="1631156"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Requests (mit ID)</a:t>
            </a:r>
            <a:endParaRPr lang="en-US" sz="1250" dirty="0"/>
          </a:p>
        </p:txBody>
      </p:sp>
      <p:sp>
        <p:nvSpPr>
          <p:cNvPr id="11" name="Text 8"/>
          <p:cNvSpPr/>
          <p:nvPr/>
        </p:nvSpPr>
        <p:spPr>
          <a:xfrm>
            <a:off x="6334720" y="3536633"/>
            <a:ext cx="3512701" cy="62615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KI-Anwendungen initiieren Aktionen und erwarten eine Antwort. Eine eindeutige ID ermöglicht die korrekte Zuordnung der Antwort zur Anfrage.</a:t>
            </a:r>
            <a:endParaRPr lang="en-US" sz="1000" dirty="0"/>
          </a:p>
        </p:txBody>
      </p:sp>
      <p:sp>
        <p:nvSpPr>
          <p:cNvPr id="12" name="Shape 9"/>
          <p:cNvSpPr/>
          <p:nvPr/>
        </p:nvSpPr>
        <p:spPr>
          <a:xfrm>
            <a:off x="6334720" y="4309586"/>
            <a:ext cx="3512701" cy="613172"/>
          </a:xfrm>
          <a:prstGeom prst="roundRect">
            <a:avLst>
              <a:gd name="adj" fmla="val 8939"/>
            </a:avLst>
          </a:prstGeom>
          <a:solidFill>
            <a:srgbClr val="F2F2F2"/>
          </a:solidFill>
          <a:ln/>
        </p:spPr>
      </p:sp>
      <p:sp>
        <p:nvSpPr>
          <p:cNvPr id="13" name="Shape 10"/>
          <p:cNvSpPr/>
          <p:nvPr/>
        </p:nvSpPr>
        <p:spPr>
          <a:xfrm>
            <a:off x="6328291" y="4309586"/>
            <a:ext cx="3525560" cy="613172"/>
          </a:xfrm>
          <a:prstGeom prst="roundRect">
            <a:avLst>
              <a:gd name="adj" fmla="val 3192"/>
            </a:avLst>
          </a:prstGeom>
          <a:solidFill>
            <a:srgbClr val="F2F2F2"/>
          </a:solidFill>
          <a:ln/>
        </p:spPr>
      </p:sp>
      <p:sp>
        <p:nvSpPr>
          <p:cNvPr id="14" name="Text 11"/>
          <p:cNvSpPr/>
          <p:nvPr/>
        </p:nvSpPr>
        <p:spPr>
          <a:xfrm>
            <a:off x="6458783" y="4407456"/>
            <a:ext cx="3264575"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"readFile", "params": {"path": "/config.json"}, "id": 1}</a:t>
            </a:r>
            <a:endParaRPr lang="en-US" sz="1000" dirty="0"/>
          </a:p>
        </p:txBody>
      </p:sp>
      <p:sp>
        <p:nvSpPr>
          <p:cNvPr id="15" name="Shape 12"/>
          <p:cNvSpPr/>
          <p:nvPr/>
        </p:nvSpPr>
        <p:spPr>
          <a:xfrm>
            <a:off x="10123646" y="2928342"/>
            <a:ext cx="3804166" cy="2140148"/>
          </a:xfrm>
          <a:prstGeom prst="roundRect">
            <a:avLst>
              <a:gd name="adj" fmla="val 3418"/>
            </a:avLst>
          </a:prstGeom>
          <a:solidFill>
            <a:srgbClr val="FFFFFF"/>
          </a:solidFill>
          <a:ln/>
        </p:spPr>
      </p:sp>
      <p:sp>
        <p:nvSpPr>
          <p:cNvPr id="16" name="Shape 13"/>
          <p:cNvSpPr/>
          <p:nvPr/>
        </p:nvSpPr>
        <p:spPr>
          <a:xfrm>
            <a:off x="10123646" y="2913102"/>
            <a:ext cx="3804166" cy="60960"/>
          </a:xfrm>
          <a:prstGeom prst="roundRect">
            <a:avLst>
              <a:gd name="adj" fmla="val 89910"/>
            </a:avLst>
          </a:prstGeom>
          <a:solidFill>
            <a:srgbClr val="4950BC"/>
          </a:solidFill>
          <a:ln/>
        </p:spPr>
      </p:sp>
      <p:sp>
        <p:nvSpPr>
          <p:cNvPr id="17" name="Shape 14"/>
          <p:cNvSpPr/>
          <p:nvPr/>
        </p:nvSpPr>
        <p:spPr>
          <a:xfrm>
            <a:off x="11829931" y="2732603"/>
            <a:ext cx="391478" cy="391478"/>
          </a:xfrm>
          <a:prstGeom prst="roundRect">
            <a:avLst>
              <a:gd name="adj" fmla="val 233576"/>
            </a:avLst>
          </a:prstGeom>
          <a:solidFill>
            <a:srgbClr val="4950BC"/>
          </a:solidFill>
          <a:ln/>
        </p:spPr>
      </p:sp>
      <p:sp>
        <p:nvSpPr>
          <p:cNvPr id="18" name="Text 15"/>
          <p:cNvSpPr/>
          <p:nvPr/>
        </p:nvSpPr>
        <p:spPr>
          <a:xfrm>
            <a:off x="11947327" y="283047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2</a:t>
            </a:r>
            <a:endParaRPr lang="en-US" sz="1200" dirty="0"/>
          </a:p>
        </p:txBody>
      </p:sp>
      <p:sp>
        <p:nvSpPr>
          <p:cNvPr id="19" name="Text 16"/>
          <p:cNvSpPr/>
          <p:nvPr/>
        </p:nvSpPr>
        <p:spPr>
          <a:xfrm>
            <a:off x="10269379" y="3254573"/>
            <a:ext cx="2079308"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Responses (Erfolg/Fehler)</a:t>
            </a:r>
            <a:endParaRPr lang="en-US" sz="1250" dirty="0"/>
          </a:p>
        </p:txBody>
      </p:sp>
      <p:sp>
        <p:nvSpPr>
          <p:cNvPr id="20" name="Text 17"/>
          <p:cNvSpPr/>
          <p:nvPr/>
        </p:nvSpPr>
        <p:spPr>
          <a:xfrm>
            <a:off x="10269379" y="3536633"/>
            <a:ext cx="3512701" cy="62615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Antworten auf Requests, die entweder das Ergebnis der Aktion oder eine Fehlerbeschreibung enthalten. Sie referenzieren die ID der ursprünglichen Anfrage.</a:t>
            </a:r>
            <a:endParaRPr lang="en-US" sz="1000" dirty="0"/>
          </a:p>
        </p:txBody>
      </p:sp>
      <p:sp>
        <p:nvSpPr>
          <p:cNvPr id="21" name="Shape 18"/>
          <p:cNvSpPr/>
          <p:nvPr/>
        </p:nvSpPr>
        <p:spPr>
          <a:xfrm>
            <a:off x="10269379" y="4309586"/>
            <a:ext cx="3512701" cy="404455"/>
          </a:xfrm>
          <a:prstGeom prst="roundRect">
            <a:avLst>
              <a:gd name="adj" fmla="val 13551"/>
            </a:avLst>
          </a:prstGeom>
          <a:solidFill>
            <a:srgbClr val="F2F2F2"/>
          </a:solidFill>
          <a:ln/>
        </p:spPr>
      </p:sp>
      <p:sp>
        <p:nvSpPr>
          <p:cNvPr id="22" name="Shape 19"/>
          <p:cNvSpPr/>
          <p:nvPr/>
        </p:nvSpPr>
        <p:spPr>
          <a:xfrm>
            <a:off x="10262949" y="4309586"/>
            <a:ext cx="3525560" cy="404455"/>
          </a:xfrm>
          <a:prstGeom prst="roundRect">
            <a:avLst>
              <a:gd name="adj" fmla="val 4840"/>
            </a:avLst>
          </a:prstGeom>
          <a:solidFill>
            <a:srgbClr val="F2F2F2"/>
          </a:solidFill>
          <a:ln/>
        </p:spPr>
      </p:sp>
      <p:sp>
        <p:nvSpPr>
          <p:cNvPr id="23" name="Text 20"/>
          <p:cNvSpPr/>
          <p:nvPr/>
        </p:nvSpPr>
        <p:spPr>
          <a:xfrm>
            <a:off x="10393442" y="4407456"/>
            <a:ext cx="3264575" cy="20871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"result": {"content": "..."}}, "id": 1}</a:t>
            </a:r>
            <a:endParaRPr lang="en-US" sz="1000" dirty="0"/>
          </a:p>
        </p:txBody>
      </p:sp>
      <p:sp>
        <p:nvSpPr>
          <p:cNvPr id="24" name="Shape 21"/>
          <p:cNvSpPr/>
          <p:nvPr/>
        </p:nvSpPr>
        <p:spPr>
          <a:xfrm>
            <a:off x="6188988" y="5394722"/>
            <a:ext cx="7738824" cy="1722715"/>
          </a:xfrm>
          <a:prstGeom prst="roundRect">
            <a:avLst>
              <a:gd name="adj" fmla="val 4246"/>
            </a:avLst>
          </a:prstGeom>
          <a:solidFill>
            <a:srgbClr val="FFFFFF"/>
          </a:solidFill>
          <a:ln/>
        </p:spPr>
      </p:sp>
      <p:sp>
        <p:nvSpPr>
          <p:cNvPr id="25" name="Shape 22"/>
          <p:cNvSpPr/>
          <p:nvPr/>
        </p:nvSpPr>
        <p:spPr>
          <a:xfrm>
            <a:off x="6188988" y="5379482"/>
            <a:ext cx="7738824" cy="60960"/>
          </a:xfrm>
          <a:prstGeom prst="roundRect">
            <a:avLst>
              <a:gd name="adj" fmla="val 89910"/>
            </a:avLst>
          </a:prstGeom>
          <a:solidFill>
            <a:srgbClr val="4950BC"/>
          </a:solidFill>
          <a:ln/>
        </p:spPr>
      </p:sp>
      <p:sp>
        <p:nvSpPr>
          <p:cNvPr id="26" name="Shape 23"/>
          <p:cNvSpPr/>
          <p:nvPr/>
        </p:nvSpPr>
        <p:spPr>
          <a:xfrm>
            <a:off x="9862661" y="5198983"/>
            <a:ext cx="391478" cy="391478"/>
          </a:xfrm>
          <a:prstGeom prst="roundRect">
            <a:avLst>
              <a:gd name="adj" fmla="val 233576"/>
            </a:avLst>
          </a:prstGeom>
          <a:solidFill>
            <a:srgbClr val="4950BC"/>
          </a:solidFill>
          <a:ln/>
        </p:spPr>
      </p:sp>
      <p:sp>
        <p:nvSpPr>
          <p:cNvPr id="27" name="Text 24"/>
          <p:cNvSpPr/>
          <p:nvPr/>
        </p:nvSpPr>
        <p:spPr>
          <a:xfrm>
            <a:off x="9980057" y="529685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3</a:t>
            </a:r>
            <a:endParaRPr lang="en-US" sz="1200" dirty="0"/>
          </a:p>
        </p:txBody>
      </p:sp>
      <p:sp>
        <p:nvSpPr>
          <p:cNvPr id="28" name="Text 25"/>
          <p:cNvSpPr/>
          <p:nvPr/>
        </p:nvSpPr>
        <p:spPr>
          <a:xfrm>
            <a:off x="6334720" y="5720953"/>
            <a:ext cx="2278142"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Notifications (ohne Antwort)</a:t>
            </a:r>
            <a:endParaRPr lang="en-US" sz="1250" dirty="0"/>
          </a:p>
        </p:txBody>
      </p:sp>
      <p:sp>
        <p:nvSpPr>
          <p:cNvPr id="29" name="Text 26"/>
          <p:cNvSpPr/>
          <p:nvPr/>
        </p:nvSpPr>
        <p:spPr>
          <a:xfrm>
            <a:off x="6334720" y="6003012"/>
            <a:ext cx="7447359"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Wird verwendet, um Ereignisse oder Befehle zu senden, die keine direkte Antwort erfordern. Ideal für asynchrone Statusmeldungen oder Auslösung von Side-Effects.</a:t>
            </a:r>
            <a:endParaRPr lang="en-US" sz="1000" dirty="0"/>
          </a:p>
        </p:txBody>
      </p:sp>
      <p:sp>
        <p:nvSpPr>
          <p:cNvPr id="30" name="Shape 27"/>
          <p:cNvSpPr/>
          <p:nvPr/>
        </p:nvSpPr>
        <p:spPr>
          <a:xfrm>
            <a:off x="6334720" y="6567249"/>
            <a:ext cx="7447359" cy="404455"/>
          </a:xfrm>
          <a:prstGeom prst="roundRect">
            <a:avLst>
              <a:gd name="adj" fmla="val 13551"/>
            </a:avLst>
          </a:prstGeom>
          <a:solidFill>
            <a:srgbClr val="F2F2F2"/>
          </a:solidFill>
          <a:ln/>
        </p:spPr>
      </p:sp>
      <p:sp>
        <p:nvSpPr>
          <p:cNvPr id="31" name="Shape 28"/>
          <p:cNvSpPr/>
          <p:nvPr/>
        </p:nvSpPr>
        <p:spPr>
          <a:xfrm>
            <a:off x="6328291" y="6567249"/>
            <a:ext cx="7460218" cy="404455"/>
          </a:xfrm>
          <a:prstGeom prst="roundRect">
            <a:avLst>
              <a:gd name="adj" fmla="val 4840"/>
            </a:avLst>
          </a:prstGeom>
          <a:solidFill>
            <a:srgbClr val="F2F2F2"/>
          </a:solidFill>
          <a:ln/>
        </p:spPr>
      </p:sp>
      <p:sp>
        <p:nvSpPr>
          <p:cNvPr id="32" name="Text 29"/>
          <p:cNvSpPr/>
          <p:nvPr/>
        </p:nvSpPr>
        <p:spPr>
          <a:xfrm>
            <a:off x="6458783" y="6665119"/>
            <a:ext cx="7199233" cy="20871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"logEvent", "params": {"type": "info", "message": "Task started"}}</a:t>
            </a:r>
            <a:endParaRPr lang="en-US" sz="1000" dirty="0"/>
          </a:p>
        </p:txBody>
      </p:sp>
      <p:sp>
        <p:nvSpPr>
          <p:cNvPr id="33" name="Text 30"/>
          <p:cNvSpPr/>
          <p:nvPr/>
        </p:nvSpPr>
        <p:spPr>
          <a:xfrm>
            <a:off x="6188988" y="7264241"/>
            <a:ext cx="7738824"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Durch diese drei klar definierten Nachrichtentypen stellt JSON-RPC 2.0 sicher, dass jede Interaktion im MCP-Ökosystem präzise, nachvollziehbar und robust abläuft.</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9004</Words>
  <Application>Microsoft Office PowerPoint</Application>
  <PresentationFormat>Benutzerdefiniert</PresentationFormat>
  <Paragraphs>467</Paragraphs>
  <Slides>46</Slides>
  <Notes>46</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46</vt:i4>
      </vt:variant>
    </vt:vector>
  </HeadingPairs>
  <TitlesOfParts>
    <vt:vector size="53" baseType="lpstr">
      <vt:lpstr>Arial</vt:lpstr>
      <vt:lpstr>Calibri</vt:lpstr>
      <vt:lpstr>Consolas</vt:lpstr>
      <vt:lpstr>Inter</vt:lpstr>
      <vt:lpstr>Inter Bold</vt:lpstr>
      <vt:lpstr>Inter Light</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
  <cp:lastModifiedBy>Wolfgang Meyerle</cp:lastModifiedBy>
  <cp:revision>2</cp:revision>
  <dcterms:created xsi:type="dcterms:W3CDTF">2025-10-02T19:50:56Z</dcterms:created>
  <dcterms:modified xsi:type="dcterms:W3CDTF">2025-10-06T03:52:06Z</dcterms:modified>
</cp:coreProperties>
</file>